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33"/>
  </p:notesMasterIdLst>
  <p:sldIdLst>
    <p:sldId id="256" r:id="rId2"/>
    <p:sldId id="257" r:id="rId3"/>
    <p:sldId id="258" r:id="rId4"/>
    <p:sldId id="296" r:id="rId5"/>
    <p:sldId id="259" r:id="rId6"/>
    <p:sldId id="281" r:id="rId7"/>
    <p:sldId id="287" r:id="rId8"/>
    <p:sldId id="261" r:id="rId9"/>
    <p:sldId id="284" r:id="rId10"/>
    <p:sldId id="289" r:id="rId11"/>
    <p:sldId id="262" r:id="rId12"/>
    <p:sldId id="290" r:id="rId13"/>
    <p:sldId id="264" r:id="rId14"/>
    <p:sldId id="291" r:id="rId15"/>
    <p:sldId id="266" r:id="rId16"/>
    <p:sldId id="292" r:id="rId17"/>
    <p:sldId id="268" r:id="rId18"/>
    <p:sldId id="293" r:id="rId19"/>
    <p:sldId id="285" r:id="rId20"/>
    <p:sldId id="294" r:id="rId21"/>
    <p:sldId id="272" r:id="rId22"/>
    <p:sldId id="271" r:id="rId23"/>
    <p:sldId id="273" r:id="rId24"/>
    <p:sldId id="276" r:id="rId25"/>
    <p:sldId id="300" r:id="rId26"/>
    <p:sldId id="279" r:id="rId27"/>
    <p:sldId id="301" r:id="rId28"/>
    <p:sldId id="278" r:id="rId29"/>
    <p:sldId id="297" r:id="rId30"/>
    <p:sldId id="298" r:id="rId31"/>
    <p:sldId id="29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70280" autoAdjust="0"/>
  </p:normalViewPr>
  <p:slideViewPr>
    <p:cSldViewPr snapToGrid="0">
      <p:cViewPr>
        <p:scale>
          <a:sx n="50" d="100"/>
          <a:sy n="50" d="100"/>
        </p:scale>
        <p:origin x="141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B493F-4922-4BC1-BF8B-183A45E639E4}"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BFCFAFA7-4C0B-48C0-8FC9-5E81BBF03D14}">
      <dgm:prSet custT="1"/>
      <dgm:spPr/>
      <dgm:t>
        <a:bodyPr/>
        <a:lstStyle/>
        <a:p>
          <a:r>
            <a:rPr lang="en-US" sz="2000" dirty="0"/>
            <a:t>1.</a:t>
          </a:r>
        </a:p>
      </dgm:t>
    </dgm:pt>
    <dgm:pt modelId="{95D715F4-EC52-4AE4-8745-274513B74356}" type="parTrans" cxnId="{C970DBD7-DB14-445A-A153-9CFC8CA8E62D}">
      <dgm:prSet/>
      <dgm:spPr/>
      <dgm:t>
        <a:bodyPr/>
        <a:lstStyle/>
        <a:p>
          <a:endParaRPr lang="en-US"/>
        </a:p>
      </dgm:t>
    </dgm:pt>
    <dgm:pt modelId="{6EDC1298-27E9-4BD1-BE3C-7E06531C6E89}" type="sibTrans" cxnId="{C970DBD7-DB14-445A-A153-9CFC8CA8E62D}">
      <dgm:prSet/>
      <dgm:spPr/>
      <dgm:t>
        <a:bodyPr/>
        <a:lstStyle/>
        <a:p>
          <a:endParaRPr lang="en-US"/>
        </a:p>
      </dgm:t>
    </dgm:pt>
    <dgm:pt modelId="{16970BB4-9CA1-46F4-9395-5AAAE649FF58}">
      <dgm:prSet custT="1"/>
      <dgm:spPr/>
      <dgm:t>
        <a:bodyPr/>
        <a:lstStyle/>
        <a:p>
          <a:r>
            <a:rPr lang="en-US" sz="2000" dirty="0"/>
            <a:t>Follow four simple steps: clean, separate, cook, and chill</a:t>
          </a:r>
        </a:p>
      </dgm:t>
    </dgm:pt>
    <dgm:pt modelId="{737DA0B4-2BC3-4BD4-B3FB-40B6926AA520}" type="parTrans" cxnId="{746C57FA-1F7B-4902-AF9B-1CB6C1941C0A}">
      <dgm:prSet/>
      <dgm:spPr/>
      <dgm:t>
        <a:bodyPr/>
        <a:lstStyle/>
        <a:p>
          <a:endParaRPr lang="en-US"/>
        </a:p>
      </dgm:t>
    </dgm:pt>
    <dgm:pt modelId="{A1534DA2-CD55-4E2D-83D7-1BE5125F45A5}" type="sibTrans" cxnId="{746C57FA-1F7B-4902-AF9B-1CB6C1941C0A}">
      <dgm:prSet/>
      <dgm:spPr/>
      <dgm:t>
        <a:bodyPr/>
        <a:lstStyle/>
        <a:p>
          <a:endParaRPr lang="en-US"/>
        </a:p>
      </dgm:t>
    </dgm:pt>
    <dgm:pt modelId="{63576E4E-9EDA-4975-A884-717606FCDDE1}">
      <dgm:prSet custT="1"/>
      <dgm:spPr/>
      <dgm:t>
        <a:bodyPr/>
        <a:lstStyle/>
        <a:p>
          <a:r>
            <a:rPr lang="en-US" sz="2000" dirty="0"/>
            <a:t>2.</a:t>
          </a:r>
        </a:p>
      </dgm:t>
    </dgm:pt>
    <dgm:pt modelId="{869E483D-125A-499F-BB92-ECACBCA4B1D5}" type="parTrans" cxnId="{6E32B3CF-2488-403E-804B-D3953869538B}">
      <dgm:prSet/>
      <dgm:spPr/>
      <dgm:t>
        <a:bodyPr/>
        <a:lstStyle/>
        <a:p>
          <a:endParaRPr lang="en-US"/>
        </a:p>
      </dgm:t>
    </dgm:pt>
    <dgm:pt modelId="{22E8170A-8ECF-4E3D-8A1D-8566E7572EE7}" type="sibTrans" cxnId="{6E32B3CF-2488-403E-804B-D3953869538B}">
      <dgm:prSet/>
      <dgm:spPr/>
      <dgm:t>
        <a:bodyPr/>
        <a:lstStyle/>
        <a:p>
          <a:endParaRPr lang="en-US"/>
        </a:p>
      </dgm:t>
    </dgm:pt>
    <dgm:pt modelId="{E3F7DE89-606B-4C57-9742-23F6E01ACAFE}">
      <dgm:prSet custT="1"/>
      <dgm:spPr/>
      <dgm:t>
        <a:bodyPr/>
        <a:lstStyle/>
        <a:p>
          <a:r>
            <a:rPr lang="en-US" sz="2000" dirty="0"/>
            <a:t>Keep raw meats, eggs, and poultry separate from other foods</a:t>
          </a:r>
        </a:p>
      </dgm:t>
    </dgm:pt>
    <dgm:pt modelId="{E821B2A0-7332-4215-8957-1411CD082D30}" type="parTrans" cxnId="{C224DF78-3F4D-4E6F-A1C1-C0A7DD4C559B}">
      <dgm:prSet/>
      <dgm:spPr/>
      <dgm:t>
        <a:bodyPr/>
        <a:lstStyle/>
        <a:p>
          <a:endParaRPr lang="en-US"/>
        </a:p>
      </dgm:t>
    </dgm:pt>
    <dgm:pt modelId="{C1EFD623-7235-4A81-9EA3-29D661C36EC3}" type="sibTrans" cxnId="{C224DF78-3F4D-4E6F-A1C1-C0A7DD4C559B}">
      <dgm:prSet/>
      <dgm:spPr/>
      <dgm:t>
        <a:bodyPr/>
        <a:lstStyle/>
        <a:p>
          <a:endParaRPr lang="en-US"/>
        </a:p>
      </dgm:t>
    </dgm:pt>
    <dgm:pt modelId="{E736B9A0-9477-4C77-B709-EDD1C29E4FA3}">
      <dgm:prSet custT="1"/>
      <dgm:spPr/>
      <dgm:t>
        <a:bodyPr/>
        <a:lstStyle/>
        <a:p>
          <a:r>
            <a:rPr lang="en-US" sz="2000" dirty="0"/>
            <a:t>3.</a:t>
          </a:r>
        </a:p>
      </dgm:t>
    </dgm:pt>
    <dgm:pt modelId="{40E4F1B2-F2A5-464B-BED0-20DD44CF31AC}" type="parTrans" cxnId="{4D5F35CB-DAE5-49F2-ABA0-310FBC6E1650}">
      <dgm:prSet/>
      <dgm:spPr/>
      <dgm:t>
        <a:bodyPr/>
        <a:lstStyle/>
        <a:p>
          <a:endParaRPr lang="en-US"/>
        </a:p>
      </dgm:t>
    </dgm:pt>
    <dgm:pt modelId="{E3A2CB3A-DA58-4FFF-86BE-592595CA55E6}" type="sibTrans" cxnId="{4D5F35CB-DAE5-49F2-ABA0-310FBC6E1650}">
      <dgm:prSet/>
      <dgm:spPr/>
      <dgm:t>
        <a:bodyPr/>
        <a:lstStyle/>
        <a:p>
          <a:endParaRPr lang="en-US"/>
        </a:p>
      </dgm:t>
    </dgm:pt>
    <dgm:pt modelId="{6EDBDD19-CB18-4470-B646-89E8D848799E}">
      <dgm:prSet custT="1"/>
      <dgm:spPr/>
      <dgm:t>
        <a:bodyPr/>
        <a:lstStyle/>
        <a:p>
          <a:r>
            <a:rPr lang="en-US" sz="2000" dirty="0"/>
            <a:t>Make sure that meat is fully cooked</a:t>
          </a:r>
        </a:p>
      </dgm:t>
    </dgm:pt>
    <dgm:pt modelId="{C5419E9E-7D3B-478A-9239-1A23D82AEB53}" type="parTrans" cxnId="{D2ED4F6F-D2C0-495D-A0C9-B6B2E874D4AF}">
      <dgm:prSet/>
      <dgm:spPr/>
      <dgm:t>
        <a:bodyPr/>
        <a:lstStyle/>
        <a:p>
          <a:endParaRPr lang="en-US"/>
        </a:p>
      </dgm:t>
    </dgm:pt>
    <dgm:pt modelId="{8FEDB457-E6DB-490E-B8DA-E5A1B06372C2}" type="sibTrans" cxnId="{D2ED4F6F-D2C0-495D-A0C9-B6B2E874D4AF}">
      <dgm:prSet/>
      <dgm:spPr/>
      <dgm:t>
        <a:bodyPr/>
        <a:lstStyle/>
        <a:p>
          <a:endParaRPr lang="en-US"/>
        </a:p>
      </dgm:t>
    </dgm:pt>
    <dgm:pt modelId="{E0FF799D-90E4-46FF-AA7E-50C061BCF987}">
      <dgm:prSet custT="1"/>
      <dgm:spPr/>
      <dgm:t>
        <a:bodyPr/>
        <a:lstStyle/>
        <a:p>
          <a:r>
            <a:rPr lang="en-US" sz="2000" dirty="0"/>
            <a:t>4.</a:t>
          </a:r>
        </a:p>
      </dgm:t>
    </dgm:pt>
    <dgm:pt modelId="{0C055B22-12B1-455F-ADFB-CBBA24810A80}" type="parTrans" cxnId="{F8A196E8-1E65-48CE-9677-D0EC917458BF}">
      <dgm:prSet/>
      <dgm:spPr/>
      <dgm:t>
        <a:bodyPr/>
        <a:lstStyle/>
        <a:p>
          <a:endParaRPr lang="en-US"/>
        </a:p>
      </dgm:t>
    </dgm:pt>
    <dgm:pt modelId="{0C675296-08A8-4E6C-AB05-088DB89126EF}" type="sibTrans" cxnId="{F8A196E8-1E65-48CE-9677-D0EC917458BF}">
      <dgm:prSet/>
      <dgm:spPr/>
      <dgm:t>
        <a:bodyPr/>
        <a:lstStyle/>
        <a:p>
          <a:endParaRPr lang="en-US"/>
        </a:p>
      </dgm:t>
    </dgm:pt>
    <dgm:pt modelId="{740DBEE0-C607-47CD-80FE-6E54D00F259B}">
      <dgm:prSet custT="1"/>
      <dgm:spPr/>
      <dgm:t>
        <a:bodyPr/>
        <a:lstStyle/>
        <a:p>
          <a:r>
            <a:rPr lang="en-US" sz="2000" dirty="0"/>
            <a:t>Refrigerate leftovers within two hours and consume or freeze within 3-4 days</a:t>
          </a:r>
        </a:p>
      </dgm:t>
    </dgm:pt>
    <dgm:pt modelId="{73FE7B37-0C59-453E-9202-871636CB7667}" type="parTrans" cxnId="{E47A1F63-DFC9-4CA3-A8CD-0DADA5D20A25}">
      <dgm:prSet/>
      <dgm:spPr/>
      <dgm:t>
        <a:bodyPr/>
        <a:lstStyle/>
        <a:p>
          <a:endParaRPr lang="en-US"/>
        </a:p>
      </dgm:t>
    </dgm:pt>
    <dgm:pt modelId="{9D586A7F-518A-47ED-BB5F-4C0E52B8734F}" type="sibTrans" cxnId="{E47A1F63-DFC9-4CA3-A8CD-0DADA5D20A25}">
      <dgm:prSet/>
      <dgm:spPr/>
      <dgm:t>
        <a:bodyPr/>
        <a:lstStyle/>
        <a:p>
          <a:endParaRPr lang="en-US"/>
        </a:p>
      </dgm:t>
    </dgm:pt>
    <dgm:pt modelId="{55B5D488-29A2-4520-A528-80BE7430A565}">
      <dgm:prSet custT="1"/>
      <dgm:spPr/>
      <dgm:t>
        <a:bodyPr/>
        <a:lstStyle/>
        <a:p>
          <a:r>
            <a:rPr lang="en-US" sz="2000" dirty="0"/>
            <a:t>5.</a:t>
          </a:r>
        </a:p>
      </dgm:t>
    </dgm:pt>
    <dgm:pt modelId="{A37D33A8-EDD6-48A4-8B51-01147B24E5EA}" type="parTrans" cxnId="{EA553D9A-53C7-4D9B-833D-DADEAE4359E2}">
      <dgm:prSet/>
      <dgm:spPr/>
      <dgm:t>
        <a:bodyPr/>
        <a:lstStyle/>
        <a:p>
          <a:endParaRPr lang="en-US"/>
        </a:p>
      </dgm:t>
    </dgm:pt>
    <dgm:pt modelId="{B08E5354-DE68-423B-89E1-6892D80EDBC5}" type="sibTrans" cxnId="{EA553D9A-53C7-4D9B-833D-DADEAE4359E2}">
      <dgm:prSet/>
      <dgm:spPr/>
      <dgm:t>
        <a:bodyPr/>
        <a:lstStyle/>
        <a:p>
          <a:endParaRPr lang="en-US"/>
        </a:p>
      </dgm:t>
    </dgm:pt>
    <dgm:pt modelId="{02729837-59B8-4A90-BB93-C0A3D5AD7805}">
      <dgm:prSet custT="1"/>
      <dgm:spPr/>
      <dgm:t>
        <a:bodyPr/>
        <a:lstStyle/>
        <a:p>
          <a:r>
            <a:rPr lang="en-US" sz="2000" dirty="0"/>
            <a:t>Find out how to keep food safe during and after an emergency, such as a hurricane, flood, fire, or loss of power</a:t>
          </a:r>
        </a:p>
      </dgm:t>
    </dgm:pt>
    <dgm:pt modelId="{DD97C718-34DA-4DF4-A965-1B8A247FDEE5}" type="parTrans" cxnId="{8E4D7855-7040-4073-9E12-722B9941F9ED}">
      <dgm:prSet/>
      <dgm:spPr/>
      <dgm:t>
        <a:bodyPr/>
        <a:lstStyle/>
        <a:p>
          <a:endParaRPr lang="en-US"/>
        </a:p>
      </dgm:t>
    </dgm:pt>
    <dgm:pt modelId="{DA9D3289-E6B6-45B4-BEB5-FE5A6D82F8EE}" type="sibTrans" cxnId="{8E4D7855-7040-4073-9E12-722B9941F9ED}">
      <dgm:prSet/>
      <dgm:spPr/>
      <dgm:t>
        <a:bodyPr/>
        <a:lstStyle/>
        <a:p>
          <a:endParaRPr lang="en-US"/>
        </a:p>
      </dgm:t>
    </dgm:pt>
    <dgm:pt modelId="{F84AD364-1F37-435E-A841-4BA84FB31486}" type="pres">
      <dgm:prSet presAssocID="{9B4B493F-4922-4BC1-BF8B-183A45E639E4}" presName="Name0" presStyleCnt="0">
        <dgm:presLayoutVars>
          <dgm:dir/>
          <dgm:animLvl val="lvl"/>
          <dgm:resizeHandles val="exact"/>
        </dgm:presLayoutVars>
      </dgm:prSet>
      <dgm:spPr/>
    </dgm:pt>
    <dgm:pt modelId="{FB8B403D-394C-4DD7-81F8-7FCA19126EFD}" type="pres">
      <dgm:prSet presAssocID="{BFCFAFA7-4C0B-48C0-8FC9-5E81BBF03D14}" presName="linNode" presStyleCnt="0"/>
      <dgm:spPr/>
    </dgm:pt>
    <dgm:pt modelId="{578D8FB0-F8BF-4B11-9BAE-B27629B5ACC4}" type="pres">
      <dgm:prSet presAssocID="{BFCFAFA7-4C0B-48C0-8FC9-5E81BBF03D14}" presName="parentText" presStyleLbl="solidFgAcc1" presStyleIdx="0" presStyleCnt="5">
        <dgm:presLayoutVars>
          <dgm:chMax val="1"/>
          <dgm:bulletEnabled/>
        </dgm:presLayoutVars>
      </dgm:prSet>
      <dgm:spPr/>
    </dgm:pt>
    <dgm:pt modelId="{10A90BE1-B496-4DFC-8194-47FAF57D90EE}" type="pres">
      <dgm:prSet presAssocID="{BFCFAFA7-4C0B-48C0-8FC9-5E81BBF03D14}" presName="descendantText" presStyleLbl="alignNode1" presStyleIdx="0" presStyleCnt="5">
        <dgm:presLayoutVars>
          <dgm:bulletEnabled/>
        </dgm:presLayoutVars>
      </dgm:prSet>
      <dgm:spPr/>
    </dgm:pt>
    <dgm:pt modelId="{54EC7DA1-D388-457F-85CD-657F7EE69D7C}" type="pres">
      <dgm:prSet presAssocID="{6EDC1298-27E9-4BD1-BE3C-7E06531C6E89}" presName="sp" presStyleCnt="0"/>
      <dgm:spPr/>
    </dgm:pt>
    <dgm:pt modelId="{9DC5D628-8BED-4D50-8937-BAB371A5D229}" type="pres">
      <dgm:prSet presAssocID="{63576E4E-9EDA-4975-A884-717606FCDDE1}" presName="linNode" presStyleCnt="0"/>
      <dgm:spPr/>
    </dgm:pt>
    <dgm:pt modelId="{FF62E3BC-4D81-4AF0-832F-618DFE2FAF08}" type="pres">
      <dgm:prSet presAssocID="{63576E4E-9EDA-4975-A884-717606FCDDE1}" presName="parentText" presStyleLbl="solidFgAcc1" presStyleIdx="1" presStyleCnt="5">
        <dgm:presLayoutVars>
          <dgm:chMax val="1"/>
          <dgm:bulletEnabled/>
        </dgm:presLayoutVars>
      </dgm:prSet>
      <dgm:spPr/>
    </dgm:pt>
    <dgm:pt modelId="{D1FAE2A1-1285-4AFB-874D-C59FDBA4612F}" type="pres">
      <dgm:prSet presAssocID="{63576E4E-9EDA-4975-A884-717606FCDDE1}" presName="descendantText" presStyleLbl="alignNode1" presStyleIdx="1" presStyleCnt="5">
        <dgm:presLayoutVars>
          <dgm:bulletEnabled/>
        </dgm:presLayoutVars>
      </dgm:prSet>
      <dgm:spPr/>
    </dgm:pt>
    <dgm:pt modelId="{255A5B69-844A-4020-8BC6-202B874D5D3A}" type="pres">
      <dgm:prSet presAssocID="{22E8170A-8ECF-4E3D-8A1D-8566E7572EE7}" presName="sp" presStyleCnt="0"/>
      <dgm:spPr/>
    </dgm:pt>
    <dgm:pt modelId="{95E34FC8-FB54-46DC-B4C8-58DBAE5552FD}" type="pres">
      <dgm:prSet presAssocID="{E736B9A0-9477-4C77-B709-EDD1C29E4FA3}" presName="linNode" presStyleCnt="0"/>
      <dgm:spPr/>
    </dgm:pt>
    <dgm:pt modelId="{F1AA8228-D1F4-4B01-AFAF-0ECF576FA35B}" type="pres">
      <dgm:prSet presAssocID="{E736B9A0-9477-4C77-B709-EDD1C29E4FA3}" presName="parentText" presStyleLbl="solidFgAcc1" presStyleIdx="2" presStyleCnt="5">
        <dgm:presLayoutVars>
          <dgm:chMax val="1"/>
          <dgm:bulletEnabled/>
        </dgm:presLayoutVars>
      </dgm:prSet>
      <dgm:spPr/>
    </dgm:pt>
    <dgm:pt modelId="{BAE9A82E-ED3F-485D-94F1-8CD676557A9B}" type="pres">
      <dgm:prSet presAssocID="{E736B9A0-9477-4C77-B709-EDD1C29E4FA3}" presName="descendantText" presStyleLbl="alignNode1" presStyleIdx="2" presStyleCnt="5">
        <dgm:presLayoutVars>
          <dgm:bulletEnabled/>
        </dgm:presLayoutVars>
      </dgm:prSet>
      <dgm:spPr/>
    </dgm:pt>
    <dgm:pt modelId="{53CC66BC-7B04-4797-85C8-6C2FD3735346}" type="pres">
      <dgm:prSet presAssocID="{E3A2CB3A-DA58-4FFF-86BE-592595CA55E6}" presName="sp" presStyleCnt="0"/>
      <dgm:spPr/>
    </dgm:pt>
    <dgm:pt modelId="{B3FA4D21-72DF-4F76-97A2-32D300387912}" type="pres">
      <dgm:prSet presAssocID="{E0FF799D-90E4-46FF-AA7E-50C061BCF987}" presName="linNode" presStyleCnt="0"/>
      <dgm:spPr/>
    </dgm:pt>
    <dgm:pt modelId="{678FD595-593F-47E8-977C-262668F86CDD}" type="pres">
      <dgm:prSet presAssocID="{E0FF799D-90E4-46FF-AA7E-50C061BCF987}" presName="parentText" presStyleLbl="solidFgAcc1" presStyleIdx="3" presStyleCnt="5">
        <dgm:presLayoutVars>
          <dgm:chMax val="1"/>
          <dgm:bulletEnabled/>
        </dgm:presLayoutVars>
      </dgm:prSet>
      <dgm:spPr/>
    </dgm:pt>
    <dgm:pt modelId="{38DDDF1A-872D-4324-8B34-688E14C55761}" type="pres">
      <dgm:prSet presAssocID="{E0FF799D-90E4-46FF-AA7E-50C061BCF987}" presName="descendantText" presStyleLbl="alignNode1" presStyleIdx="3" presStyleCnt="5">
        <dgm:presLayoutVars>
          <dgm:bulletEnabled/>
        </dgm:presLayoutVars>
      </dgm:prSet>
      <dgm:spPr/>
    </dgm:pt>
    <dgm:pt modelId="{E4311DC1-DF38-4575-B36C-A0ACF81A439E}" type="pres">
      <dgm:prSet presAssocID="{0C675296-08A8-4E6C-AB05-088DB89126EF}" presName="sp" presStyleCnt="0"/>
      <dgm:spPr/>
    </dgm:pt>
    <dgm:pt modelId="{D0B8E2F1-9C7E-4047-974D-C87479F13B24}" type="pres">
      <dgm:prSet presAssocID="{55B5D488-29A2-4520-A528-80BE7430A565}" presName="linNode" presStyleCnt="0"/>
      <dgm:spPr/>
    </dgm:pt>
    <dgm:pt modelId="{9E6BE20B-A4D3-4916-8765-9B6C1553F757}" type="pres">
      <dgm:prSet presAssocID="{55B5D488-29A2-4520-A528-80BE7430A565}" presName="parentText" presStyleLbl="solidFgAcc1" presStyleIdx="4" presStyleCnt="5">
        <dgm:presLayoutVars>
          <dgm:chMax val="1"/>
          <dgm:bulletEnabled/>
        </dgm:presLayoutVars>
      </dgm:prSet>
      <dgm:spPr/>
    </dgm:pt>
    <dgm:pt modelId="{CD89766E-D569-472E-9980-8F177008025C}" type="pres">
      <dgm:prSet presAssocID="{55B5D488-29A2-4520-A528-80BE7430A565}" presName="descendantText" presStyleLbl="alignNode1" presStyleIdx="4" presStyleCnt="5">
        <dgm:presLayoutVars>
          <dgm:bulletEnabled/>
        </dgm:presLayoutVars>
      </dgm:prSet>
      <dgm:spPr/>
    </dgm:pt>
  </dgm:ptLst>
  <dgm:cxnLst>
    <dgm:cxn modelId="{99434015-88F1-43E6-A372-89A3C7C5FF64}" type="presOf" srcId="{E0FF799D-90E4-46FF-AA7E-50C061BCF987}" destId="{678FD595-593F-47E8-977C-262668F86CDD}" srcOrd="0" destOrd="0" presId="urn:microsoft.com/office/officeart/2016/7/layout/VerticalHollowActionList"/>
    <dgm:cxn modelId="{E47A1F63-DFC9-4CA3-A8CD-0DADA5D20A25}" srcId="{E0FF799D-90E4-46FF-AA7E-50C061BCF987}" destId="{740DBEE0-C607-47CD-80FE-6E54D00F259B}" srcOrd="0" destOrd="0" parTransId="{73FE7B37-0C59-453E-9202-871636CB7667}" sibTransId="{9D586A7F-518A-47ED-BB5F-4C0E52B8734F}"/>
    <dgm:cxn modelId="{944B0664-FDB0-400F-AA76-77B2C2F2835D}" type="presOf" srcId="{9B4B493F-4922-4BC1-BF8B-183A45E639E4}" destId="{F84AD364-1F37-435E-A841-4BA84FB31486}" srcOrd="0" destOrd="0" presId="urn:microsoft.com/office/officeart/2016/7/layout/VerticalHollowActionList"/>
    <dgm:cxn modelId="{E42AEA48-7B30-45F4-AFC9-93E7C2F40EE1}" type="presOf" srcId="{6EDBDD19-CB18-4470-B646-89E8D848799E}" destId="{BAE9A82E-ED3F-485D-94F1-8CD676557A9B}" srcOrd="0" destOrd="0" presId="urn:microsoft.com/office/officeart/2016/7/layout/VerticalHollowActionList"/>
    <dgm:cxn modelId="{D2ED4F6F-D2C0-495D-A0C9-B6B2E874D4AF}" srcId="{E736B9A0-9477-4C77-B709-EDD1C29E4FA3}" destId="{6EDBDD19-CB18-4470-B646-89E8D848799E}" srcOrd="0" destOrd="0" parTransId="{C5419E9E-7D3B-478A-9239-1A23D82AEB53}" sibTransId="{8FEDB457-E6DB-490E-B8DA-E5A1B06372C2}"/>
    <dgm:cxn modelId="{A1D53255-B1F2-4856-8C12-6ECC3519FFE4}" type="presOf" srcId="{E3F7DE89-606B-4C57-9742-23F6E01ACAFE}" destId="{D1FAE2A1-1285-4AFB-874D-C59FDBA4612F}" srcOrd="0" destOrd="0" presId="urn:microsoft.com/office/officeart/2016/7/layout/VerticalHollowActionList"/>
    <dgm:cxn modelId="{8E4D7855-7040-4073-9E12-722B9941F9ED}" srcId="{55B5D488-29A2-4520-A528-80BE7430A565}" destId="{02729837-59B8-4A90-BB93-C0A3D5AD7805}" srcOrd="0" destOrd="0" parTransId="{DD97C718-34DA-4DF4-A965-1B8A247FDEE5}" sibTransId="{DA9D3289-E6B6-45B4-BEB5-FE5A6D82F8EE}"/>
    <dgm:cxn modelId="{C224DF78-3F4D-4E6F-A1C1-C0A7DD4C559B}" srcId="{63576E4E-9EDA-4975-A884-717606FCDDE1}" destId="{E3F7DE89-606B-4C57-9742-23F6E01ACAFE}" srcOrd="0" destOrd="0" parTransId="{E821B2A0-7332-4215-8957-1411CD082D30}" sibTransId="{C1EFD623-7235-4A81-9EA3-29D661C36EC3}"/>
    <dgm:cxn modelId="{5207FB79-303E-4A0C-9935-34C7B8733BA2}" type="presOf" srcId="{16970BB4-9CA1-46F4-9395-5AAAE649FF58}" destId="{10A90BE1-B496-4DFC-8194-47FAF57D90EE}" srcOrd="0" destOrd="0" presId="urn:microsoft.com/office/officeart/2016/7/layout/VerticalHollowActionList"/>
    <dgm:cxn modelId="{3F45F888-7504-4D39-A1FD-BCDCDC8C97F7}" type="presOf" srcId="{55B5D488-29A2-4520-A528-80BE7430A565}" destId="{9E6BE20B-A4D3-4916-8765-9B6C1553F757}" srcOrd="0" destOrd="0" presId="urn:microsoft.com/office/officeart/2016/7/layout/VerticalHollowActionList"/>
    <dgm:cxn modelId="{3747FB92-F7AB-4864-8BF0-9E642818E2F6}" type="presOf" srcId="{BFCFAFA7-4C0B-48C0-8FC9-5E81BBF03D14}" destId="{578D8FB0-F8BF-4B11-9BAE-B27629B5ACC4}" srcOrd="0" destOrd="0" presId="urn:microsoft.com/office/officeart/2016/7/layout/VerticalHollowActionList"/>
    <dgm:cxn modelId="{F5028F96-3E1A-4D4C-A42E-716B18D70CB0}" type="presOf" srcId="{740DBEE0-C607-47CD-80FE-6E54D00F259B}" destId="{38DDDF1A-872D-4324-8B34-688E14C55761}" srcOrd="0" destOrd="0" presId="urn:microsoft.com/office/officeart/2016/7/layout/VerticalHollowActionList"/>
    <dgm:cxn modelId="{EA553D9A-53C7-4D9B-833D-DADEAE4359E2}" srcId="{9B4B493F-4922-4BC1-BF8B-183A45E639E4}" destId="{55B5D488-29A2-4520-A528-80BE7430A565}" srcOrd="4" destOrd="0" parTransId="{A37D33A8-EDD6-48A4-8B51-01147B24E5EA}" sibTransId="{B08E5354-DE68-423B-89E1-6892D80EDBC5}"/>
    <dgm:cxn modelId="{375740A0-1077-411B-9719-456CB3E68D0A}" type="presOf" srcId="{63576E4E-9EDA-4975-A884-717606FCDDE1}" destId="{FF62E3BC-4D81-4AF0-832F-618DFE2FAF08}" srcOrd="0" destOrd="0" presId="urn:microsoft.com/office/officeart/2016/7/layout/VerticalHollowActionList"/>
    <dgm:cxn modelId="{CB263CA4-E823-4E38-9EB0-B3BCA3071E28}" type="presOf" srcId="{E736B9A0-9477-4C77-B709-EDD1C29E4FA3}" destId="{F1AA8228-D1F4-4B01-AFAF-0ECF576FA35B}" srcOrd="0" destOrd="0" presId="urn:microsoft.com/office/officeart/2016/7/layout/VerticalHollowActionList"/>
    <dgm:cxn modelId="{4D5F35CB-DAE5-49F2-ABA0-310FBC6E1650}" srcId="{9B4B493F-4922-4BC1-BF8B-183A45E639E4}" destId="{E736B9A0-9477-4C77-B709-EDD1C29E4FA3}" srcOrd="2" destOrd="0" parTransId="{40E4F1B2-F2A5-464B-BED0-20DD44CF31AC}" sibTransId="{E3A2CB3A-DA58-4FFF-86BE-592595CA55E6}"/>
    <dgm:cxn modelId="{6E32B3CF-2488-403E-804B-D3953869538B}" srcId="{9B4B493F-4922-4BC1-BF8B-183A45E639E4}" destId="{63576E4E-9EDA-4975-A884-717606FCDDE1}" srcOrd="1" destOrd="0" parTransId="{869E483D-125A-499F-BB92-ECACBCA4B1D5}" sibTransId="{22E8170A-8ECF-4E3D-8A1D-8566E7572EE7}"/>
    <dgm:cxn modelId="{C970DBD7-DB14-445A-A153-9CFC8CA8E62D}" srcId="{9B4B493F-4922-4BC1-BF8B-183A45E639E4}" destId="{BFCFAFA7-4C0B-48C0-8FC9-5E81BBF03D14}" srcOrd="0" destOrd="0" parTransId="{95D715F4-EC52-4AE4-8745-274513B74356}" sibTransId="{6EDC1298-27E9-4BD1-BE3C-7E06531C6E89}"/>
    <dgm:cxn modelId="{F8A196E8-1E65-48CE-9677-D0EC917458BF}" srcId="{9B4B493F-4922-4BC1-BF8B-183A45E639E4}" destId="{E0FF799D-90E4-46FF-AA7E-50C061BCF987}" srcOrd="3" destOrd="0" parTransId="{0C055B22-12B1-455F-ADFB-CBBA24810A80}" sibTransId="{0C675296-08A8-4E6C-AB05-088DB89126EF}"/>
    <dgm:cxn modelId="{6D3618ED-904C-4CCA-AB89-AF50CBD9C1AC}" type="presOf" srcId="{02729837-59B8-4A90-BB93-C0A3D5AD7805}" destId="{CD89766E-D569-472E-9980-8F177008025C}" srcOrd="0" destOrd="0" presId="urn:microsoft.com/office/officeart/2016/7/layout/VerticalHollowActionList"/>
    <dgm:cxn modelId="{746C57FA-1F7B-4902-AF9B-1CB6C1941C0A}" srcId="{BFCFAFA7-4C0B-48C0-8FC9-5E81BBF03D14}" destId="{16970BB4-9CA1-46F4-9395-5AAAE649FF58}" srcOrd="0" destOrd="0" parTransId="{737DA0B4-2BC3-4BD4-B3FB-40B6926AA520}" sibTransId="{A1534DA2-CD55-4E2D-83D7-1BE5125F45A5}"/>
    <dgm:cxn modelId="{5BAC1C5D-4E1B-4AC7-B340-F7E984E71340}" type="presParOf" srcId="{F84AD364-1F37-435E-A841-4BA84FB31486}" destId="{FB8B403D-394C-4DD7-81F8-7FCA19126EFD}" srcOrd="0" destOrd="0" presId="urn:microsoft.com/office/officeart/2016/7/layout/VerticalHollowActionList"/>
    <dgm:cxn modelId="{92D1DFDF-E58F-4036-9EBC-1AFB488E4CC2}" type="presParOf" srcId="{FB8B403D-394C-4DD7-81F8-7FCA19126EFD}" destId="{578D8FB0-F8BF-4B11-9BAE-B27629B5ACC4}" srcOrd="0" destOrd="0" presId="urn:microsoft.com/office/officeart/2016/7/layout/VerticalHollowActionList"/>
    <dgm:cxn modelId="{B385A072-8C34-413E-8C48-60A01E4328F6}" type="presParOf" srcId="{FB8B403D-394C-4DD7-81F8-7FCA19126EFD}" destId="{10A90BE1-B496-4DFC-8194-47FAF57D90EE}" srcOrd="1" destOrd="0" presId="urn:microsoft.com/office/officeart/2016/7/layout/VerticalHollowActionList"/>
    <dgm:cxn modelId="{1480DCD8-D413-4A0F-B4FD-A8B24CC18BFB}" type="presParOf" srcId="{F84AD364-1F37-435E-A841-4BA84FB31486}" destId="{54EC7DA1-D388-457F-85CD-657F7EE69D7C}" srcOrd="1" destOrd="0" presId="urn:microsoft.com/office/officeart/2016/7/layout/VerticalHollowActionList"/>
    <dgm:cxn modelId="{30746BF3-7208-40CA-B400-A8B8BA99A38B}" type="presParOf" srcId="{F84AD364-1F37-435E-A841-4BA84FB31486}" destId="{9DC5D628-8BED-4D50-8937-BAB371A5D229}" srcOrd="2" destOrd="0" presId="urn:microsoft.com/office/officeart/2016/7/layout/VerticalHollowActionList"/>
    <dgm:cxn modelId="{713FA092-E215-41AD-A036-BEC8E97DEA0C}" type="presParOf" srcId="{9DC5D628-8BED-4D50-8937-BAB371A5D229}" destId="{FF62E3BC-4D81-4AF0-832F-618DFE2FAF08}" srcOrd="0" destOrd="0" presId="urn:microsoft.com/office/officeart/2016/7/layout/VerticalHollowActionList"/>
    <dgm:cxn modelId="{6F960B4A-237D-4B60-B0B5-A03978C0322B}" type="presParOf" srcId="{9DC5D628-8BED-4D50-8937-BAB371A5D229}" destId="{D1FAE2A1-1285-4AFB-874D-C59FDBA4612F}" srcOrd="1" destOrd="0" presId="urn:microsoft.com/office/officeart/2016/7/layout/VerticalHollowActionList"/>
    <dgm:cxn modelId="{AC2CFBEF-D1DD-4439-B4E4-E5D934744B39}" type="presParOf" srcId="{F84AD364-1F37-435E-A841-4BA84FB31486}" destId="{255A5B69-844A-4020-8BC6-202B874D5D3A}" srcOrd="3" destOrd="0" presId="urn:microsoft.com/office/officeart/2016/7/layout/VerticalHollowActionList"/>
    <dgm:cxn modelId="{408CD42F-5ACB-4F02-A89B-9507172C41E7}" type="presParOf" srcId="{F84AD364-1F37-435E-A841-4BA84FB31486}" destId="{95E34FC8-FB54-46DC-B4C8-58DBAE5552FD}" srcOrd="4" destOrd="0" presId="urn:microsoft.com/office/officeart/2016/7/layout/VerticalHollowActionList"/>
    <dgm:cxn modelId="{7AC5114C-3A98-4A13-A5C2-285098603914}" type="presParOf" srcId="{95E34FC8-FB54-46DC-B4C8-58DBAE5552FD}" destId="{F1AA8228-D1F4-4B01-AFAF-0ECF576FA35B}" srcOrd="0" destOrd="0" presId="urn:microsoft.com/office/officeart/2016/7/layout/VerticalHollowActionList"/>
    <dgm:cxn modelId="{004B8A5F-7E10-483C-9747-79C6F351611F}" type="presParOf" srcId="{95E34FC8-FB54-46DC-B4C8-58DBAE5552FD}" destId="{BAE9A82E-ED3F-485D-94F1-8CD676557A9B}" srcOrd="1" destOrd="0" presId="urn:microsoft.com/office/officeart/2016/7/layout/VerticalHollowActionList"/>
    <dgm:cxn modelId="{E0001156-532B-4D46-B769-AF9B997B66CE}" type="presParOf" srcId="{F84AD364-1F37-435E-A841-4BA84FB31486}" destId="{53CC66BC-7B04-4797-85C8-6C2FD3735346}" srcOrd="5" destOrd="0" presId="urn:microsoft.com/office/officeart/2016/7/layout/VerticalHollowActionList"/>
    <dgm:cxn modelId="{24370B8C-F81F-4669-9D42-B0BEC4521A78}" type="presParOf" srcId="{F84AD364-1F37-435E-A841-4BA84FB31486}" destId="{B3FA4D21-72DF-4F76-97A2-32D300387912}" srcOrd="6" destOrd="0" presId="urn:microsoft.com/office/officeart/2016/7/layout/VerticalHollowActionList"/>
    <dgm:cxn modelId="{79DBA275-A752-4FC1-BEC3-B31F77A10AF7}" type="presParOf" srcId="{B3FA4D21-72DF-4F76-97A2-32D300387912}" destId="{678FD595-593F-47E8-977C-262668F86CDD}" srcOrd="0" destOrd="0" presId="urn:microsoft.com/office/officeart/2016/7/layout/VerticalHollowActionList"/>
    <dgm:cxn modelId="{FE6150AE-B3F2-4A04-B18B-1C3C9AF18AE6}" type="presParOf" srcId="{B3FA4D21-72DF-4F76-97A2-32D300387912}" destId="{38DDDF1A-872D-4324-8B34-688E14C55761}" srcOrd="1" destOrd="0" presId="urn:microsoft.com/office/officeart/2016/7/layout/VerticalHollowActionList"/>
    <dgm:cxn modelId="{034876BB-6D45-4DFB-AE9C-C1942C3CA217}" type="presParOf" srcId="{F84AD364-1F37-435E-A841-4BA84FB31486}" destId="{E4311DC1-DF38-4575-B36C-A0ACF81A439E}" srcOrd="7" destOrd="0" presId="urn:microsoft.com/office/officeart/2016/7/layout/VerticalHollowActionList"/>
    <dgm:cxn modelId="{D551D69B-7233-4C2F-91F6-F7E500EF1401}" type="presParOf" srcId="{F84AD364-1F37-435E-A841-4BA84FB31486}" destId="{D0B8E2F1-9C7E-4047-974D-C87479F13B24}" srcOrd="8" destOrd="0" presId="urn:microsoft.com/office/officeart/2016/7/layout/VerticalHollowActionList"/>
    <dgm:cxn modelId="{9D5CEC5C-2AD1-4762-8A22-A15BEBDA81E5}" type="presParOf" srcId="{D0B8E2F1-9C7E-4047-974D-C87479F13B24}" destId="{9E6BE20B-A4D3-4916-8765-9B6C1553F757}" srcOrd="0" destOrd="0" presId="urn:microsoft.com/office/officeart/2016/7/layout/VerticalHollowActionList"/>
    <dgm:cxn modelId="{2D90D9CA-8B45-4F44-8BE7-E4B2A98B4E7D}" type="presParOf" srcId="{D0B8E2F1-9C7E-4047-974D-C87479F13B24}" destId="{CD89766E-D569-472E-9980-8F177008025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38E37-C4E2-4019-86F3-0C5CFB573029}" type="doc">
      <dgm:prSet loTypeId="urn:microsoft.com/office/officeart/2016/7/layout/BasicLinearProcessNumbered" loCatId="process" qsTypeId="urn:microsoft.com/office/officeart/2005/8/quickstyle/simple1" qsCatId="simple" csTypeId="urn:microsoft.com/office/officeart/2005/8/colors/colorful3" csCatId="colorful" phldr="1"/>
      <dgm:spPr/>
      <dgm:t>
        <a:bodyPr/>
        <a:lstStyle/>
        <a:p>
          <a:endParaRPr lang="en-US"/>
        </a:p>
      </dgm:t>
    </dgm:pt>
    <dgm:pt modelId="{0006133A-6C62-4DE9-956D-25046BB7E0FD}">
      <dgm:prSet/>
      <dgm:spPr/>
      <dgm:t>
        <a:bodyPr/>
        <a:lstStyle/>
        <a:p>
          <a:pPr algn="ctr"/>
          <a:r>
            <a:rPr lang="en-US" b="1" dirty="0"/>
            <a:t>Keep potentially harmful products up and away</a:t>
          </a:r>
          <a:endParaRPr lang="en-US" dirty="0"/>
        </a:p>
      </dgm:t>
    </dgm:pt>
    <dgm:pt modelId="{CA6B2549-756D-4595-889E-AD1DC7CDC54A}" type="parTrans" cxnId="{FE0D3564-21CE-4FBC-A1D5-1BCD50105B0D}">
      <dgm:prSet/>
      <dgm:spPr/>
      <dgm:t>
        <a:bodyPr/>
        <a:lstStyle/>
        <a:p>
          <a:endParaRPr lang="en-US"/>
        </a:p>
      </dgm:t>
    </dgm:pt>
    <dgm:pt modelId="{3E2C4A8D-A7B5-4D7E-9E1A-135B0A306401}" type="sibTrans" cxnId="{FE0D3564-21CE-4FBC-A1D5-1BCD50105B0D}">
      <dgm:prSet phldrT="1" phldr="0"/>
      <dgm:spPr/>
      <dgm:t>
        <a:bodyPr/>
        <a:lstStyle/>
        <a:p>
          <a:r>
            <a:rPr lang="en-US"/>
            <a:t>1</a:t>
          </a:r>
        </a:p>
      </dgm:t>
    </dgm:pt>
    <dgm:pt modelId="{5479CF88-5C4D-42FB-9164-F48FEEADB0EE}">
      <dgm:prSet/>
      <dgm:spPr/>
      <dgm:t>
        <a:bodyPr/>
        <a:lstStyle/>
        <a:p>
          <a:pPr algn="ctr"/>
          <a:r>
            <a:rPr lang="en-US" b="1" dirty="0"/>
            <a:t>Practice food safety</a:t>
          </a:r>
          <a:endParaRPr lang="en-US" dirty="0"/>
        </a:p>
      </dgm:t>
    </dgm:pt>
    <dgm:pt modelId="{8E50BEED-6B0A-492D-B7C1-0D071B055D32}" type="parTrans" cxnId="{006D733D-55A9-4744-B019-59221988120F}">
      <dgm:prSet/>
      <dgm:spPr/>
      <dgm:t>
        <a:bodyPr/>
        <a:lstStyle/>
        <a:p>
          <a:endParaRPr lang="en-US"/>
        </a:p>
      </dgm:t>
    </dgm:pt>
    <dgm:pt modelId="{5D5829FE-405C-472C-B4C4-9776D7696145}" type="sibTrans" cxnId="{006D733D-55A9-4744-B019-59221988120F}">
      <dgm:prSet phldrT="2" phldr="0"/>
      <dgm:spPr/>
      <dgm:t>
        <a:bodyPr/>
        <a:lstStyle/>
        <a:p>
          <a:r>
            <a:rPr lang="en-US"/>
            <a:t>2</a:t>
          </a:r>
        </a:p>
      </dgm:t>
    </dgm:pt>
    <dgm:pt modelId="{AC32CCF8-4B33-466F-82DA-7AA6D4978729}">
      <dgm:prSet/>
      <dgm:spPr/>
      <dgm:t>
        <a:bodyPr/>
        <a:lstStyle/>
        <a:p>
          <a:pPr algn="ctr"/>
          <a:r>
            <a:rPr lang="en-US" b="1" dirty="0"/>
            <a:t>Educate your child about e-cigarettes and marijuana</a:t>
          </a:r>
          <a:endParaRPr lang="en-US" dirty="0"/>
        </a:p>
      </dgm:t>
    </dgm:pt>
    <dgm:pt modelId="{C7B33F85-84F7-40E7-91EA-724DCB6BFD02}" type="parTrans" cxnId="{48D1F148-CBC9-4376-8A7C-66399436F61B}">
      <dgm:prSet/>
      <dgm:spPr/>
      <dgm:t>
        <a:bodyPr/>
        <a:lstStyle/>
        <a:p>
          <a:endParaRPr lang="en-US"/>
        </a:p>
      </dgm:t>
    </dgm:pt>
    <dgm:pt modelId="{0585D527-1BEB-4351-9809-15F6862D5440}" type="sibTrans" cxnId="{48D1F148-CBC9-4376-8A7C-66399436F61B}">
      <dgm:prSet phldrT="3" phldr="0"/>
      <dgm:spPr/>
      <dgm:t>
        <a:bodyPr/>
        <a:lstStyle/>
        <a:p>
          <a:r>
            <a:rPr lang="en-US"/>
            <a:t>3</a:t>
          </a:r>
        </a:p>
      </dgm:t>
    </dgm:pt>
    <dgm:pt modelId="{699688BD-363C-45C8-9D86-7EF1436C7634}">
      <dgm:prSet/>
      <dgm:spPr/>
      <dgm:t>
        <a:bodyPr/>
        <a:lstStyle/>
        <a:p>
          <a:pPr algn="ctr"/>
          <a:r>
            <a:rPr lang="en-US" b="1" dirty="0"/>
            <a:t>Model good habits for children</a:t>
          </a:r>
          <a:endParaRPr lang="en-US" dirty="0"/>
        </a:p>
      </dgm:t>
    </dgm:pt>
    <dgm:pt modelId="{49E7F118-0A92-48E6-A491-89271EC386FE}" type="parTrans" cxnId="{6988595C-4554-4A16-937D-8F776C749731}">
      <dgm:prSet/>
      <dgm:spPr/>
      <dgm:t>
        <a:bodyPr/>
        <a:lstStyle/>
        <a:p>
          <a:endParaRPr lang="en-US"/>
        </a:p>
      </dgm:t>
    </dgm:pt>
    <dgm:pt modelId="{C7DDED3F-191B-42C9-A257-BEEC59F0E68C}" type="sibTrans" cxnId="{6988595C-4554-4A16-937D-8F776C749731}">
      <dgm:prSet phldrT="4" phldr="0"/>
      <dgm:spPr/>
      <dgm:t>
        <a:bodyPr/>
        <a:lstStyle/>
        <a:p>
          <a:r>
            <a:rPr lang="en-US"/>
            <a:t>4</a:t>
          </a:r>
        </a:p>
      </dgm:t>
    </dgm:pt>
    <dgm:pt modelId="{FFF42BB1-2DD1-4315-B134-4934152F67D7}">
      <dgm:prSet/>
      <dgm:spPr/>
      <dgm:t>
        <a:bodyPr/>
        <a:lstStyle/>
        <a:p>
          <a:pPr algn="ctr"/>
          <a:r>
            <a:rPr lang="en-US" b="1" dirty="0"/>
            <a:t>Post the Poison Control number (1-800-222-1222)</a:t>
          </a:r>
        </a:p>
      </dgm:t>
    </dgm:pt>
    <dgm:pt modelId="{0DBE8B8A-E3D4-4D87-96DF-6226384445C9}" type="parTrans" cxnId="{E4317B44-10F7-4679-BD66-B9CA43215216}">
      <dgm:prSet/>
      <dgm:spPr/>
      <dgm:t>
        <a:bodyPr/>
        <a:lstStyle/>
        <a:p>
          <a:endParaRPr lang="en-US"/>
        </a:p>
      </dgm:t>
    </dgm:pt>
    <dgm:pt modelId="{4E3BE2D4-25B9-40C1-83D3-63917DCD2C9E}" type="sibTrans" cxnId="{E4317B44-10F7-4679-BD66-B9CA43215216}">
      <dgm:prSet phldrT="5" phldr="0"/>
      <dgm:spPr/>
      <dgm:t>
        <a:bodyPr/>
        <a:lstStyle/>
        <a:p>
          <a:r>
            <a:rPr lang="en-US"/>
            <a:t>5</a:t>
          </a:r>
        </a:p>
      </dgm:t>
    </dgm:pt>
    <dgm:pt modelId="{905BD687-4B86-46D3-8A8A-F9B787979989}" type="pres">
      <dgm:prSet presAssocID="{69338E37-C4E2-4019-86F3-0C5CFB573029}" presName="Name0" presStyleCnt="0">
        <dgm:presLayoutVars>
          <dgm:animLvl val="lvl"/>
          <dgm:resizeHandles val="exact"/>
        </dgm:presLayoutVars>
      </dgm:prSet>
      <dgm:spPr/>
    </dgm:pt>
    <dgm:pt modelId="{1F36C6A1-91AB-4050-A3C6-DC8AB69770FA}" type="pres">
      <dgm:prSet presAssocID="{0006133A-6C62-4DE9-956D-25046BB7E0FD}" presName="compositeNode" presStyleCnt="0">
        <dgm:presLayoutVars>
          <dgm:bulletEnabled val="1"/>
        </dgm:presLayoutVars>
      </dgm:prSet>
      <dgm:spPr/>
    </dgm:pt>
    <dgm:pt modelId="{1874E4C8-8CB6-43F3-897E-D8BB16AD3706}" type="pres">
      <dgm:prSet presAssocID="{0006133A-6C62-4DE9-956D-25046BB7E0FD}" presName="bgRect" presStyleLbl="bgAccFollowNode1" presStyleIdx="0" presStyleCnt="5"/>
      <dgm:spPr/>
    </dgm:pt>
    <dgm:pt modelId="{AEBE4D67-9DA4-41C3-9D0C-CFABE05F9623}" type="pres">
      <dgm:prSet presAssocID="{3E2C4A8D-A7B5-4D7E-9E1A-135B0A306401}" presName="sibTransNodeCircle" presStyleLbl="alignNode1" presStyleIdx="0" presStyleCnt="10">
        <dgm:presLayoutVars>
          <dgm:chMax val="0"/>
          <dgm:bulletEnabled/>
        </dgm:presLayoutVars>
      </dgm:prSet>
      <dgm:spPr/>
    </dgm:pt>
    <dgm:pt modelId="{68324406-EEF5-4969-AAA8-BDCC0124DCD5}" type="pres">
      <dgm:prSet presAssocID="{0006133A-6C62-4DE9-956D-25046BB7E0FD}" presName="bottomLine" presStyleLbl="alignNode1" presStyleIdx="1" presStyleCnt="10">
        <dgm:presLayoutVars/>
      </dgm:prSet>
      <dgm:spPr/>
    </dgm:pt>
    <dgm:pt modelId="{952C5EB9-90D5-41B6-A300-05A562CDECD1}" type="pres">
      <dgm:prSet presAssocID="{0006133A-6C62-4DE9-956D-25046BB7E0FD}" presName="nodeText" presStyleLbl="bgAccFollowNode1" presStyleIdx="0" presStyleCnt="5">
        <dgm:presLayoutVars>
          <dgm:bulletEnabled val="1"/>
        </dgm:presLayoutVars>
      </dgm:prSet>
      <dgm:spPr/>
    </dgm:pt>
    <dgm:pt modelId="{208E1267-7BF9-47AA-B1D8-63AE8C4485D5}" type="pres">
      <dgm:prSet presAssocID="{3E2C4A8D-A7B5-4D7E-9E1A-135B0A306401}" presName="sibTrans" presStyleCnt="0"/>
      <dgm:spPr/>
    </dgm:pt>
    <dgm:pt modelId="{01734B2E-F781-4642-9D5E-9B086D2E76EC}" type="pres">
      <dgm:prSet presAssocID="{5479CF88-5C4D-42FB-9164-F48FEEADB0EE}" presName="compositeNode" presStyleCnt="0">
        <dgm:presLayoutVars>
          <dgm:bulletEnabled val="1"/>
        </dgm:presLayoutVars>
      </dgm:prSet>
      <dgm:spPr/>
    </dgm:pt>
    <dgm:pt modelId="{F8430620-DB2F-4632-8142-541EC6FEFCC6}" type="pres">
      <dgm:prSet presAssocID="{5479CF88-5C4D-42FB-9164-F48FEEADB0EE}" presName="bgRect" presStyleLbl="bgAccFollowNode1" presStyleIdx="1" presStyleCnt="5"/>
      <dgm:spPr/>
    </dgm:pt>
    <dgm:pt modelId="{4EF48A91-FC70-4E43-B544-61CEBB35D534}" type="pres">
      <dgm:prSet presAssocID="{5D5829FE-405C-472C-B4C4-9776D7696145}" presName="sibTransNodeCircle" presStyleLbl="alignNode1" presStyleIdx="2" presStyleCnt="10">
        <dgm:presLayoutVars>
          <dgm:chMax val="0"/>
          <dgm:bulletEnabled/>
        </dgm:presLayoutVars>
      </dgm:prSet>
      <dgm:spPr/>
    </dgm:pt>
    <dgm:pt modelId="{1F263C84-C057-485F-B9E2-2429330A1575}" type="pres">
      <dgm:prSet presAssocID="{5479CF88-5C4D-42FB-9164-F48FEEADB0EE}" presName="bottomLine" presStyleLbl="alignNode1" presStyleIdx="3" presStyleCnt="10">
        <dgm:presLayoutVars/>
      </dgm:prSet>
      <dgm:spPr/>
    </dgm:pt>
    <dgm:pt modelId="{D83D21AB-1BF0-43FE-97BA-0169E2F9854F}" type="pres">
      <dgm:prSet presAssocID="{5479CF88-5C4D-42FB-9164-F48FEEADB0EE}" presName="nodeText" presStyleLbl="bgAccFollowNode1" presStyleIdx="1" presStyleCnt="5">
        <dgm:presLayoutVars>
          <dgm:bulletEnabled val="1"/>
        </dgm:presLayoutVars>
      </dgm:prSet>
      <dgm:spPr/>
    </dgm:pt>
    <dgm:pt modelId="{12AAE530-565A-4487-8C64-2917AD3CFE94}" type="pres">
      <dgm:prSet presAssocID="{5D5829FE-405C-472C-B4C4-9776D7696145}" presName="sibTrans" presStyleCnt="0"/>
      <dgm:spPr/>
    </dgm:pt>
    <dgm:pt modelId="{9C6083E0-99E7-40F8-AEDF-4137FE4655C8}" type="pres">
      <dgm:prSet presAssocID="{AC32CCF8-4B33-466F-82DA-7AA6D4978729}" presName="compositeNode" presStyleCnt="0">
        <dgm:presLayoutVars>
          <dgm:bulletEnabled val="1"/>
        </dgm:presLayoutVars>
      </dgm:prSet>
      <dgm:spPr/>
    </dgm:pt>
    <dgm:pt modelId="{A9AA7143-45D1-45D3-BDE7-2F446A9A9A6F}" type="pres">
      <dgm:prSet presAssocID="{AC32CCF8-4B33-466F-82DA-7AA6D4978729}" presName="bgRect" presStyleLbl="bgAccFollowNode1" presStyleIdx="2" presStyleCnt="5" custScaleY="99649"/>
      <dgm:spPr/>
    </dgm:pt>
    <dgm:pt modelId="{AF0274B0-0864-4924-9071-0E3C26E0FE8E}" type="pres">
      <dgm:prSet presAssocID="{0585D527-1BEB-4351-9809-15F6862D5440}" presName="sibTransNodeCircle" presStyleLbl="alignNode1" presStyleIdx="4" presStyleCnt="10">
        <dgm:presLayoutVars>
          <dgm:chMax val="0"/>
          <dgm:bulletEnabled/>
        </dgm:presLayoutVars>
      </dgm:prSet>
      <dgm:spPr/>
    </dgm:pt>
    <dgm:pt modelId="{A5863E8D-4861-40AB-A8B8-0E620E8C4836}" type="pres">
      <dgm:prSet presAssocID="{AC32CCF8-4B33-466F-82DA-7AA6D4978729}" presName="bottomLine" presStyleLbl="alignNode1" presStyleIdx="5" presStyleCnt="10">
        <dgm:presLayoutVars/>
      </dgm:prSet>
      <dgm:spPr/>
    </dgm:pt>
    <dgm:pt modelId="{B9C3A20C-5700-4E28-8ED0-72B8DFB2F730}" type="pres">
      <dgm:prSet presAssocID="{AC32CCF8-4B33-466F-82DA-7AA6D4978729}" presName="nodeText" presStyleLbl="bgAccFollowNode1" presStyleIdx="2" presStyleCnt="5">
        <dgm:presLayoutVars>
          <dgm:bulletEnabled val="1"/>
        </dgm:presLayoutVars>
      </dgm:prSet>
      <dgm:spPr/>
    </dgm:pt>
    <dgm:pt modelId="{65795546-4CC0-44E4-9936-F59CFF9145CE}" type="pres">
      <dgm:prSet presAssocID="{0585D527-1BEB-4351-9809-15F6862D5440}" presName="sibTrans" presStyleCnt="0"/>
      <dgm:spPr/>
    </dgm:pt>
    <dgm:pt modelId="{F5848CF9-79A2-485F-8FEF-FE6B51591E5C}" type="pres">
      <dgm:prSet presAssocID="{699688BD-363C-45C8-9D86-7EF1436C7634}" presName="compositeNode" presStyleCnt="0">
        <dgm:presLayoutVars>
          <dgm:bulletEnabled val="1"/>
        </dgm:presLayoutVars>
      </dgm:prSet>
      <dgm:spPr/>
    </dgm:pt>
    <dgm:pt modelId="{0FD2C635-ECC8-46D6-8D33-CBFAD2A619C1}" type="pres">
      <dgm:prSet presAssocID="{699688BD-363C-45C8-9D86-7EF1436C7634}" presName="bgRect" presStyleLbl="bgAccFollowNode1" presStyleIdx="3" presStyleCnt="5"/>
      <dgm:spPr/>
    </dgm:pt>
    <dgm:pt modelId="{395A1F62-ACA4-4794-BDB7-74DDDCA334BD}" type="pres">
      <dgm:prSet presAssocID="{C7DDED3F-191B-42C9-A257-BEEC59F0E68C}" presName="sibTransNodeCircle" presStyleLbl="alignNode1" presStyleIdx="6" presStyleCnt="10">
        <dgm:presLayoutVars>
          <dgm:chMax val="0"/>
          <dgm:bulletEnabled/>
        </dgm:presLayoutVars>
      </dgm:prSet>
      <dgm:spPr/>
    </dgm:pt>
    <dgm:pt modelId="{C6099B41-3FA8-4F87-931C-F0D807906AAC}" type="pres">
      <dgm:prSet presAssocID="{699688BD-363C-45C8-9D86-7EF1436C7634}" presName="bottomLine" presStyleLbl="alignNode1" presStyleIdx="7" presStyleCnt="10">
        <dgm:presLayoutVars/>
      </dgm:prSet>
      <dgm:spPr/>
    </dgm:pt>
    <dgm:pt modelId="{39CF3FDB-0C6F-4FD1-B028-DF2E9CB5E72C}" type="pres">
      <dgm:prSet presAssocID="{699688BD-363C-45C8-9D86-7EF1436C7634}" presName="nodeText" presStyleLbl="bgAccFollowNode1" presStyleIdx="3" presStyleCnt="5">
        <dgm:presLayoutVars>
          <dgm:bulletEnabled val="1"/>
        </dgm:presLayoutVars>
      </dgm:prSet>
      <dgm:spPr/>
    </dgm:pt>
    <dgm:pt modelId="{9FD07E95-4CF0-47A2-ABCA-1C398634906B}" type="pres">
      <dgm:prSet presAssocID="{C7DDED3F-191B-42C9-A257-BEEC59F0E68C}" presName="sibTrans" presStyleCnt="0"/>
      <dgm:spPr/>
    </dgm:pt>
    <dgm:pt modelId="{13686EE3-0C1F-41D0-8A1B-3CD81DE49466}" type="pres">
      <dgm:prSet presAssocID="{FFF42BB1-2DD1-4315-B134-4934152F67D7}" presName="compositeNode" presStyleCnt="0">
        <dgm:presLayoutVars>
          <dgm:bulletEnabled val="1"/>
        </dgm:presLayoutVars>
      </dgm:prSet>
      <dgm:spPr/>
    </dgm:pt>
    <dgm:pt modelId="{40B49660-6E51-4F1A-A61B-1D4C2246ED8E}" type="pres">
      <dgm:prSet presAssocID="{FFF42BB1-2DD1-4315-B134-4934152F67D7}" presName="bgRect" presStyleLbl="bgAccFollowNode1" presStyleIdx="4" presStyleCnt="5"/>
      <dgm:spPr/>
    </dgm:pt>
    <dgm:pt modelId="{2B1C2132-4CF5-47B0-8CD4-E202F8E0C4DB}" type="pres">
      <dgm:prSet presAssocID="{4E3BE2D4-25B9-40C1-83D3-63917DCD2C9E}" presName="sibTransNodeCircle" presStyleLbl="alignNode1" presStyleIdx="8" presStyleCnt="10">
        <dgm:presLayoutVars>
          <dgm:chMax val="0"/>
          <dgm:bulletEnabled/>
        </dgm:presLayoutVars>
      </dgm:prSet>
      <dgm:spPr/>
    </dgm:pt>
    <dgm:pt modelId="{3A59222F-448D-4E48-9D64-AAD3942D81E4}" type="pres">
      <dgm:prSet presAssocID="{FFF42BB1-2DD1-4315-B134-4934152F67D7}" presName="bottomLine" presStyleLbl="alignNode1" presStyleIdx="9" presStyleCnt="10">
        <dgm:presLayoutVars/>
      </dgm:prSet>
      <dgm:spPr/>
    </dgm:pt>
    <dgm:pt modelId="{1D5B7747-FCE4-47B4-B25D-F19A678A7454}" type="pres">
      <dgm:prSet presAssocID="{FFF42BB1-2DD1-4315-B134-4934152F67D7}" presName="nodeText" presStyleLbl="bgAccFollowNode1" presStyleIdx="4" presStyleCnt="5">
        <dgm:presLayoutVars>
          <dgm:bulletEnabled val="1"/>
        </dgm:presLayoutVars>
      </dgm:prSet>
      <dgm:spPr/>
    </dgm:pt>
  </dgm:ptLst>
  <dgm:cxnLst>
    <dgm:cxn modelId="{70507A01-EF57-4C9C-AEEE-6FD443C3FCE1}" type="presOf" srcId="{5479CF88-5C4D-42FB-9164-F48FEEADB0EE}" destId="{F8430620-DB2F-4632-8142-541EC6FEFCC6}" srcOrd="0" destOrd="0" presId="urn:microsoft.com/office/officeart/2016/7/layout/BasicLinearProcessNumbered"/>
    <dgm:cxn modelId="{217D350F-74F4-4D9B-9ACE-F8CAF335F462}" type="presOf" srcId="{AC32CCF8-4B33-466F-82DA-7AA6D4978729}" destId="{B9C3A20C-5700-4E28-8ED0-72B8DFB2F730}" srcOrd="1" destOrd="0" presId="urn:microsoft.com/office/officeart/2016/7/layout/BasicLinearProcessNumbered"/>
    <dgm:cxn modelId="{4143C61E-5741-4C5F-9CA4-FF61221C861F}" type="presOf" srcId="{3E2C4A8D-A7B5-4D7E-9E1A-135B0A306401}" destId="{AEBE4D67-9DA4-41C3-9D0C-CFABE05F9623}" srcOrd="0" destOrd="0" presId="urn:microsoft.com/office/officeart/2016/7/layout/BasicLinearProcessNumbered"/>
    <dgm:cxn modelId="{006D733D-55A9-4744-B019-59221988120F}" srcId="{69338E37-C4E2-4019-86F3-0C5CFB573029}" destId="{5479CF88-5C4D-42FB-9164-F48FEEADB0EE}" srcOrd="1" destOrd="0" parTransId="{8E50BEED-6B0A-492D-B7C1-0D071B055D32}" sibTransId="{5D5829FE-405C-472C-B4C4-9776D7696145}"/>
    <dgm:cxn modelId="{5737223E-DB34-41E1-AD83-2DDDB1D4FEF2}" type="presOf" srcId="{0585D527-1BEB-4351-9809-15F6862D5440}" destId="{AF0274B0-0864-4924-9071-0E3C26E0FE8E}" srcOrd="0" destOrd="0" presId="urn:microsoft.com/office/officeart/2016/7/layout/BasicLinearProcessNumbered"/>
    <dgm:cxn modelId="{9267703E-2E28-490D-8920-757A2D4B5050}" type="presOf" srcId="{699688BD-363C-45C8-9D86-7EF1436C7634}" destId="{39CF3FDB-0C6F-4FD1-B028-DF2E9CB5E72C}" srcOrd="1" destOrd="0" presId="urn:microsoft.com/office/officeart/2016/7/layout/BasicLinearProcessNumbered"/>
    <dgm:cxn modelId="{6988595C-4554-4A16-937D-8F776C749731}" srcId="{69338E37-C4E2-4019-86F3-0C5CFB573029}" destId="{699688BD-363C-45C8-9D86-7EF1436C7634}" srcOrd="3" destOrd="0" parTransId="{49E7F118-0A92-48E6-A491-89271EC386FE}" sibTransId="{C7DDED3F-191B-42C9-A257-BEEC59F0E68C}"/>
    <dgm:cxn modelId="{FE0D3564-21CE-4FBC-A1D5-1BCD50105B0D}" srcId="{69338E37-C4E2-4019-86F3-0C5CFB573029}" destId="{0006133A-6C62-4DE9-956D-25046BB7E0FD}" srcOrd="0" destOrd="0" parTransId="{CA6B2549-756D-4595-889E-AD1DC7CDC54A}" sibTransId="{3E2C4A8D-A7B5-4D7E-9E1A-135B0A306401}"/>
    <dgm:cxn modelId="{E4317B44-10F7-4679-BD66-B9CA43215216}" srcId="{69338E37-C4E2-4019-86F3-0C5CFB573029}" destId="{FFF42BB1-2DD1-4315-B134-4934152F67D7}" srcOrd="4" destOrd="0" parTransId="{0DBE8B8A-E3D4-4D87-96DF-6226384445C9}" sibTransId="{4E3BE2D4-25B9-40C1-83D3-63917DCD2C9E}"/>
    <dgm:cxn modelId="{48D1F148-CBC9-4376-8A7C-66399436F61B}" srcId="{69338E37-C4E2-4019-86F3-0C5CFB573029}" destId="{AC32CCF8-4B33-466F-82DA-7AA6D4978729}" srcOrd="2" destOrd="0" parTransId="{C7B33F85-84F7-40E7-91EA-724DCB6BFD02}" sibTransId="{0585D527-1BEB-4351-9809-15F6862D5440}"/>
    <dgm:cxn modelId="{7F87BC4A-72A8-424C-B142-8E50C40FB12A}" type="presOf" srcId="{69338E37-C4E2-4019-86F3-0C5CFB573029}" destId="{905BD687-4B86-46D3-8A8A-F9B787979989}" srcOrd="0" destOrd="0" presId="urn:microsoft.com/office/officeart/2016/7/layout/BasicLinearProcessNumbered"/>
    <dgm:cxn modelId="{F01D644F-BBDD-4101-A5F2-3369EA26101B}" type="presOf" srcId="{0006133A-6C62-4DE9-956D-25046BB7E0FD}" destId="{952C5EB9-90D5-41B6-A300-05A562CDECD1}" srcOrd="1" destOrd="0" presId="urn:microsoft.com/office/officeart/2016/7/layout/BasicLinearProcessNumbered"/>
    <dgm:cxn modelId="{23BC30A2-9986-449F-AEB4-37DBB42EA6FA}" type="presOf" srcId="{5D5829FE-405C-472C-B4C4-9776D7696145}" destId="{4EF48A91-FC70-4E43-B544-61CEBB35D534}" srcOrd="0" destOrd="0" presId="urn:microsoft.com/office/officeart/2016/7/layout/BasicLinearProcessNumbered"/>
    <dgm:cxn modelId="{B50697AC-270F-4A50-B3FB-CF0CC5D51CA2}" type="presOf" srcId="{FFF42BB1-2DD1-4315-B134-4934152F67D7}" destId="{1D5B7747-FCE4-47B4-B25D-F19A678A7454}" srcOrd="1" destOrd="0" presId="urn:microsoft.com/office/officeart/2016/7/layout/BasicLinearProcessNumbered"/>
    <dgm:cxn modelId="{44ECBAB8-CE32-4F21-8F9C-675588F8F835}" type="presOf" srcId="{0006133A-6C62-4DE9-956D-25046BB7E0FD}" destId="{1874E4C8-8CB6-43F3-897E-D8BB16AD3706}" srcOrd="0" destOrd="0" presId="urn:microsoft.com/office/officeart/2016/7/layout/BasicLinearProcessNumbered"/>
    <dgm:cxn modelId="{D2F837C1-4CDF-4340-B352-00B6883FB26C}" type="presOf" srcId="{5479CF88-5C4D-42FB-9164-F48FEEADB0EE}" destId="{D83D21AB-1BF0-43FE-97BA-0169E2F9854F}" srcOrd="1" destOrd="0" presId="urn:microsoft.com/office/officeart/2016/7/layout/BasicLinearProcessNumbered"/>
    <dgm:cxn modelId="{E9CF04C3-999B-41FA-9DD2-FCA69110BCDF}" type="presOf" srcId="{C7DDED3F-191B-42C9-A257-BEEC59F0E68C}" destId="{395A1F62-ACA4-4794-BDB7-74DDDCA334BD}" srcOrd="0" destOrd="0" presId="urn:microsoft.com/office/officeart/2016/7/layout/BasicLinearProcessNumbered"/>
    <dgm:cxn modelId="{F4AAE2E2-6C20-4EEE-AAB8-9E5EC68580EE}" type="presOf" srcId="{FFF42BB1-2DD1-4315-B134-4934152F67D7}" destId="{40B49660-6E51-4F1A-A61B-1D4C2246ED8E}" srcOrd="0" destOrd="0" presId="urn:microsoft.com/office/officeart/2016/7/layout/BasicLinearProcessNumbered"/>
    <dgm:cxn modelId="{20BAAFE8-1C3E-46B9-B6FF-FE87A085F03A}" type="presOf" srcId="{699688BD-363C-45C8-9D86-7EF1436C7634}" destId="{0FD2C635-ECC8-46D6-8D33-CBFAD2A619C1}" srcOrd="0" destOrd="0" presId="urn:microsoft.com/office/officeart/2016/7/layout/BasicLinearProcessNumbered"/>
    <dgm:cxn modelId="{107E1AEC-65ED-4010-87BF-111FA776CBC2}" type="presOf" srcId="{4E3BE2D4-25B9-40C1-83D3-63917DCD2C9E}" destId="{2B1C2132-4CF5-47B0-8CD4-E202F8E0C4DB}" srcOrd="0" destOrd="0" presId="urn:microsoft.com/office/officeart/2016/7/layout/BasicLinearProcessNumbered"/>
    <dgm:cxn modelId="{605CF1F4-603C-4A8B-8957-6F600A9F8D21}" type="presOf" srcId="{AC32CCF8-4B33-466F-82DA-7AA6D4978729}" destId="{A9AA7143-45D1-45D3-BDE7-2F446A9A9A6F}" srcOrd="0" destOrd="0" presId="urn:microsoft.com/office/officeart/2016/7/layout/BasicLinearProcessNumbered"/>
    <dgm:cxn modelId="{B8A25B5A-D054-4BEE-8CB5-DBCBF57434F7}" type="presParOf" srcId="{905BD687-4B86-46D3-8A8A-F9B787979989}" destId="{1F36C6A1-91AB-4050-A3C6-DC8AB69770FA}" srcOrd="0" destOrd="0" presId="urn:microsoft.com/office/officeart/2016/7/layout/BasicLinearProcessNumbered"/>
    <dgm:cxn modelId="{B47A7C25-9E1A-4716-B42D-B9B581B19AA5}" type="presParOf" srcId="{1F36C6A1-91AB-4050-A3C6-DC8AB69770FA}" destId="{1874E4C8-8CB6-43F3-897E-D8BB16AD3706}" srcOrd="0" destOrd="0" presId="urn:microsoft.com/office/officeart/2016/7/layout/BasicLinearProcessNumbered"/>
    <dgm:cxn modelId="{820CE212-9413-49D0-AACE-C0BCCCD79015}" type="presParOf" srcId="{1F36C6A1-91AB-4050-A3C6-DC8AB69770FA}" destId="{AEBE4D67-9DA4-41C3-9D0C-CFABE05F9623}" srcOrd="1" destOrd="0" presId="urn:microsoft.com/office/officeart/2016/7/layout/BasicLinearProcessNumbered"/>
    <dgm:cxn modelId="{5B5486A1-F4C0-40A1-A89F-4A7846E9CADE}" type="presParOf" srcId="{1F36C6A1-91AB-4050-A3C6-DC8AB69770FA}" destId="{68324406-EEF5-4969-AAA8-BDCC0124DCD5}" srcOrd="2" destOrd="0" presId="urn:microsoft.com/office/officeart/2016/7/layout/BasicLinearProcessNumbered"/>
    <dgm:cxn modelId="{AAD18092-BD2D-43AF-9AC6-EC3704816E0A}" type="presParOf" srcId="{1F36C6A1-91AB-4050-A3C6-DC8AB69770FA}" destId="{952C5EB9-90D5-41B6-A300-05A562CDECD1}" srcOrd="3" destOrd="0" presId="urn:microsoft.com/office/officeart/2016/7/layout/BasicLinearProcessNumbered"/>
    <dgm:cxn modelId="{68353D22-ACF7-4F9C-BDCF-8463825EAFFE}" type="presParOf" srcId="{905BD687-4B86-46D3-8A8A-F9B787979989}" destId="{208E1267-7BF9-47AA-B1D8-63AE8C4485D5}" srcOrd="1" destOrd="0" presId="urn:microsoft.com/office/officeart/2016/7/layout/BasicLinearProcessNumbered"/>
    <dgm:cxn modelId="{177DB835-1D19-450E-8759-F5B7CC5E92C7}" type="presParOf" srcId="{905BD687-4B86-46D3-8A8A-F9B787979989}" destId="{01734B2E-F781-4642-9D5E-9B086D2E76EC}" srcOrd="2" destOrd="0" presId="urn:microsoft.com/office/officeart/2016/7/layout/BasicLinearProcessNumbered"/>
    <dgm:cxn modelId="{FC9656E8-7E56-4DC7-95FC-1F87980320B2}" type="presParOf" srcId="{01734B2E-F781-4642-9D5E-9B086D2E76EC}" destId="{F8430620-DB2F-4632-8142-541EC6FEFCC6}" srcOrd="0" destOrd="0" presId="urn:microsoft.com/office/officeart/2016/7/layout/BasicLinearProcessNumbered"/>
    <dgm:cxn modelId="{4084A80C-7F7F-45FC-8620-4FC108B65E99}" type="presParOf" srcId="{01734B2E-F781-4642-9D5E-9B086D2E76EC}" destId="{4EF48A91-FC70-4E43-B544-61CEBB35D534}" srcOrd="1" destOrd="0" presId="urn:microsoft.com/office/officeart/2016/7/layout/BasicLinearProcessNumbered"/>
    <dgm:cxn modelId="{4B8FDB15-9461-4CF1-A12C-7EA9D0C57A32}" type="presParOf" srcId="{01734B2E-F781-4642-9D5E-9B086D2E76EC}" destId="{1F263C84-C057-485F-B9E2-2429330A1575}" srcOrd="2" destOrd="0" presId="urn:microsoft.com/office/officeart/2016/7/layout/BasicLinearProcessNumbered"/>
    <dgm:cxn modelId="{4561FFCC-BFD0-4966-BB92-F5D0C47B4285}" type="presParOf" srcId="{01734B2E-F781-4642-9D5E-9B086D2E76EC}" destId="{D83D21AB-1BF0-43FE-97BA-0169E2F9854F}" srcOrd="3" destOrd="0" presId="urn:microsoft.com/office/officeart/2016/7/layout/BasicLinearProcessNumbered"/>
    <dgm:cxn modelId="{CD08E04C-5AD1-4A38-B2EF-2091DDE0ECDA}" type="presParOf" srcId="{905BD687-4B86-46D3-8A8A-F9B787979989}" destId="{12AAE530-565A-4487-8C64-2917AD3CFE94}" srcOrd="3" destOrd="0" presId="urn:microsoft.com/office/officeart/2016/7/layout/BasicLinearProcessNumbered"/>
    <dgm:cxn modelId="{E964709F-FA83-4251-B6B7-1D208D09DFA8}" type="presParOf" srcId="{905BD687-4B86-46D3-8A8A-F9B787979989}" destId="{9C6083E0-99E7-40F8-AEDF-4137FE4655C8}" srcOrd="4" destOrd="0" presId="urn:microsoft.com/office/officeart/2016/7/layout/BasicLinearProcessNumbered"/>
    <dgm:cxn modelId="{773BF8B3-A4C2-441E-ABDB-6FDA81B95854}" type="presParOf" srcId="{9C6083E0-99E7-40F8-AEDF-4137FE4655C8}" destId="{A9AA7143-45D1-45D3-BDE7-2F446A9A9A6F}" srcOrd="0" destOrd="0" presId="urn:microsoft.com/office/officeart/2016/7/layout/BasicLinearProcessNumbered"/>
    <dgm:cxn modelId="{FBD4481A-B00A-416B-BA7F-BE6938990A4A}" type="presParOf" srcId="{9C6083E0-99E7-40F8-AEDF-4137FE4655C8}" destId="{AF0274B0-0864-4924-9071-0E3C26E0FE8E}" srcOrd="1" destOrd="0" presId="urn:microsoft.com/office/officeart/2016/7/layout/BasicLinearProcessNumbered"/>
    <dgm:cxn modelId="{FEC210F9-769D-4322-B3FE-628DEA3F6721}" type="presParOf" srcId="{9C6083E0-99E7-40F8-AEDF-4137FE4655C8}" destId="{A5863E8D-4861-40AB-A8B8-0E620E8C4836}" srcOrd="2" destOrd="0" presId="urn:microsoft.com/office/officeart/2016/7/layout/BasicLinearProcessNumbered"/>
    <dgm:cxn modelId="{DCEB49F3-AB10-45F8-AB43-699F14F66DD4}" type="presParOf" srcId="{9C6083E0-99E7-40F8-AEDF-4137FE4655C8}" destId="{B9C3A20C-5700-4E28-8ED0-72B8DFB2F730}" srcOrd="3" destOrd="0" presId="urn:microsoft.com/office/officeart/2016/7/layout/BasicLinearProcessNumbered"/>
    <dgm:cxn modelId="{9566BE86-2A1D-4178-BCBD-B8BEF37C4CC3}" type="presParOf" srcId="{905BD687-4B86-46D3-8A8A-F9B787979989}" destId="{65795546-4CC0-44E4-9936-F59CFF9145CE}" srcOrd="5" destOrd="0" presId="urn:microsoft.com/office/officeart/2016/7/layout/BasicLinearProcessNumbered"/>
    <dgm:cxn modelId="{80126120-EAEA-4678-BCB5-1EB2D4523BCA}" type="presParOf" srcId="{905BD687-4B86-46D3-8A8A-F9B787979989}" destId="{F5848CF9-79A2-485F-8FEF-FE6B51591E5C}" srcOrd="6" destOrd="0" presId="urn:microsoft.com/office/officeart/2016/7/layout/BasicLinearProcessNumbered"/>
    <dgm:cxn modelId="{864EA92C-AD30-4472-89E0-1379D61FFD60}" type="presParOf" srcId="{F5848CF9-79A2-485F-8FEF-FE6B51591E5C}" destId="{0FD2C635-ECC8-46D6-8D33-CBFAD2A619C1}" srcOrd="0" destOrd="0" presId="urn:microsoft.com/office/officeart/2016/7/layout/BasicLinearProcessNumbered"/>
    <dgm:cxn modelId="{9C723A12-0AEA-4BF1-B029-F33C8061BC87}" type="presParOf" srcId="{F5848CF9-79A2-485F-8FEF-FE6B51591E5C}" destId="{395A1F62-ACA4-4794-BDB7-74DDDCA334BD}" srcOrd="1" destOrd="0" presId="urn:microsoft.com/office/officeart/2016/7/layout/BasicLinearProcessNumbered"/>
    <dgm:cxn modelId="{40B532D3-C12E-4F5E-9F26-2428F05F6327}" type="presParOf" srcId="{F5848CF9-79A2-485F-8FEF-FE6B51591E5C}" destId="{C6099B41-3FA8-4F87-931C-F0D807906AAC}" srcOrd="2" destOrd="0" presId="urn:microsoft.com/office/officeart/2016/7/layout/BasicLinearProcessNumbered"/>
    <dgm:cxn modelId="{8F3F0324-0F1A-436A-9281-8D541ACF6DDE}" type="presParOf" srcId="{F5848CF9-79A2-485F-8FEF-FE6B51591E5C}" destId="{39CF3FDB-0C6F-4FD1-B028-DF2E9CB5E72C}" srcOrd="3" destOrd="0" presId="urn:microsoft.com/office/officeart/2016/7/layout/BasicLinearProcessNumbered"/>
    <dgm:cxn modelId="{27EF43FA-BA2B-4BDE-B881-0D3747396AE3}" type="presParOf" srcId="{905BD687-4B86-46D3-8A8A-F9B787979989}" destId="{9FD07E95-4CF0-47A2-ABCA-1C398634906B}" srcOrd="7" destOrd="0" presId="urn:microsoft.com/office/officeart/2016/7/layout/BasicLinearProcessNumbered"/>
    <dgm:cxn modelId="{2742E56E-A75F-4019-AE5B-996020E070F3}" type="presParOf" srcId="{905BD687-4B86-46D3-8A8A-F9B787979989}" destId="{13686EE3-0C1F-41D0-8A1B-3CD81DE49466}" srcOrd="8" destOrd="0" presId="urn:microsoft.com/office/officeart/2016/7/layout/BasicLinearProcessNumbered"/>
    <dgm:cxn modelId="{5840489C-76B6-4331-B8AF-09F32746E718}" type="presParOf" srcId="{13686EE3-0C1F-41D0-8A1B-3CD81DE49466}" destId="{40B49660-6E51-4F1A-A61B-1D4C2246ED8E}" srcOrd="0" destOrd="0" presId="urn:microsoft.com/office/officeart/2016/7/layout/BasicLinearProcessNumbered"/>
    <dgm:cxn modelId="{E174231D-3189-4876-9B83-16B241276772}" type="presParOf" srcId="{13686EE3-0C1F-41D0-8A1B-3CD81DE49466}" destId="{2B1C2132-4CF5-47B0-8CD4-E202F8E0C4DB}" srcOrd="1" destOrd="0" presId="urn:microsoft.com/office/officeart/2016/7/layout/BasicLinearProcessNumbered"/>
    <dgm:cxn modelId="{2639D0EC-76BD-4611-9CCE-BDD8C20A7E0C}" type="presParOf" srcId="{13686EE3-0C1F-41D0-8A1B-3CD81DE49466}" destId="{3A59222F-448D-4E48-9D64-AAD3942D81E4}" srcOrd="2" destOrd="0" presId="urn:microsoft.com/office/officeart/2016/7/layout/BasicLinearProcessNumbered"/>
    <dgm:cxn modelId="{3619A4E0-4313-4629-8D97-4134A731BEEE}" type="presParOf" srcId="{13686EE3-0C1F-41D0-8A1B-3CD81DE49466}" destId="{1D5B7747-FCE4-47B4-B25D-F19A678A745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90BE1-B496-4DFC-8194-47FAF57D90EE}">
      <dsp:nvSpPr>
        <dsp:cNvPr id="0" name=""/>
        <dsp:cNvSpPr/>
      </dsp:nvSpPr>
      <dsp:spPr>
        <a:xfrm>
          <a:off x="2007732" y="1971"/>
          <a:ext cx="8030928" cy="864841"/>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822" tIns="219670" rIns="155822" bIns="219670" numCol="1" spcCol="1270" anchor="ctr" anchorCtr="0">
          <a:noAutofit/>
        </a:bodyPr>
        <a:lstStyle/>
        <a:p>
          <a:pPr marL="0" lvl="0" indent="0" algn="l" defTabSz="889000">
            <a:lnSpc>
              <a:spcPct val="90000"/>
            </a:lnSpc>
            <a:spcBef>
              <a:spcPct val="0"/>
            </a:spcBef>
            <a:spcAft>
              <a:spcPct val="35000"/>
            </a:spcAft>
            <a:buNone/>
          </a:pPr>
          <a:r>
            <a:rPr lang="en-US" sz="2000" kern="1200" dirty="0"/>
            <a:t>Follow four simple steps: clean, separate, cook, and chill</a:t>
          </a:r>
        </a:p>
      </dsp:txBody>
      <dsp:txXfrm>
        <a:off x="2007732" y="1971"/>
        <a:ext cx="8030928" cy="864841"/>
      </dsp:txXfrm>
    </dsp:sp>
    <dsp:sp modelId="{578D8FB0-F8BF-4B11-9BAE-B27629B5ACC4}">
      <dsp:nvSpPr>
        <dsp:cNvPr id="0" name=""/>
        <dsp:cNvSpPr/>
      </dsp:nvSpPr>
      <dsp:spPr>
        <a:xfrm>
          <a:off x="0" y="1971"/>
          <a:ext cx="2007732" cy="864841"/>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242" tIns="85427" rIns="106242" bIns="85427"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a:off x="0" y="1971"/>
        <a:ext cx="2007732" cy="864841"/>
      </dsp:txXfrm>
    </dsp:sp>
    <dsp:sp modelId="{D1FAE2A1-1285-4AFB-874D-C59FDBA4612F}">
      <dsp:nvSpPr>
        <dsp:cNvPr id="0" name=""/>
        <dsp:cNvSpPr/>
      </dsp:nvSpPr>
      <dsp:spPr>
        <a:xfrm>
          <a:off x="2007732" y="918703"/>
          <a:ext cx="8030928" cy="864841"/>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822" tIns="219670" rIns="155822" bIns="219670" numCol="1" spcCol="1270" anchor="ctr" anchorCtr="0">
          <a:noAutofit/>
        </a:bodyPr>
        <a:lstStyle/>
        <a:p>
          <a:pPr marL="0" lvl="0" indent="0" algn="l" defTabSz="889000">
            <a:lnSpc>
              <a:spcPct val="90000"/>
            </a:lnSpc>
            <a:spcBef>
              <a:spcPct val="0"/>
            </a:spcBef>
            <a:spcAft>
              <a:spcPct val="35000"/>
            </a:spcAft>
            <a:buNone/>
          </a:pPr>
          <a:r>
            <a:rPr lang="en-US" sz="2000" kern="1200" dirty="0"/>
            <a:t>Keep raw meats, eggs, and poultry separate from other foods</a:t>
          </a:r>
        </a:p>
      </dsp:txBody>
      <dsp:txXfrm>
        <a:off x="2007732" y="918703"/>
        <a:ext cx="8030928" cy="864841"/>
      </dsp:txXfrm>
    </dsp:sp>
    <dsp:sp modelId="{FF62E3BC-4D81-4AF0-832F-618DFE2FAF08}">
      <dsp:nvSpPr>
        <dsp:cNvPr id="0" name=""/>
        <dsp:cNvSpPr/>
      </dsp:nvSpPr>
      <dsp:spPr>
        <a:xfrm>
          <a:off x="0" y="918703"/>
          <a:ext cx="2007732" cy="864841"/>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242" tIns="85427" rIns="106242" bIns="85427"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a:off x="0" y="918703"/>
        <a:ext cx="2007732" cy="864841"/>
      </dsp:txXfrm>
    </dsp:sp>
    <dsp:sp modelId="{BAE9A82E-ED3F-485D-94F1-8CD676557A9B}">
      <dsp:nvSpPr>
        <dsp:cNvPr id="0" name=""/>
        <dsp:cNvSpPr/>
      </dsp:nvSpPr>
      <dsp:spPr>
        <a:xfrm>
          <a:off x="2007732" y="1835435"/>
          <a:ext cx="8030928" cy="864841"/>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822" tIns="219670" rIns="155822" bIns="219670" numCol="1" spcCol="1270" anchor="ctr" anchorCtr="0">
          <a:noAutofit/>
        </a:bodyPr>
        <a:lstStyle/>
        <a:p>
          <a:pPr marL="0" lvl="0" indent="0" algn="l" defTabSz="889000">
            <a:lnSpc>
              <a:spcPct val="90000"/>
            </a:lnSpc>
            <a:spcBef>
              <a:spcPct val="0"/>
            </a:spcBef>
            <a:spcAft>
              <a:spcPct val="35000"/>
            </a:spcAft>
            <a:buNone/>
          </a:pPr>
          <a:r>
            <a:rPr lang="en-US" sz="2000" kern="1200" dirty="0"/>
            <a:t>Make sure that meat is fully cooked</a:t>
          </a:r>
        </a:p>
      </dsp:txBody>
      <dsp:txXfrm>
        <a:off x="2007732" y="1835435"/>
        <a:ext cx="8030928" cy="864841"/>
      </dsp:txXfrm>
    </dsp:sp>
    <dsp:sp modelId="{F1AA8228-D1F4-4B01-AFAF-0ECF576FA35B}">
      <dsp:nvSpPr>
        <dsp:cNvPr id="0" name=""/>
        <dsp:cNvSpPr/>
      </dsp:nvSpPr>
      <dsp:spPr>
        <a:xfrm>
          <a:off x="0" y="1835435"/>
          <a:ext cx="2007732" cy="864841"/>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242" tIns="85427" rIns="106242" bIns="85427"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a:off x="0" y="1835435"/>
        <a:ext cx="2007732" cy="864841"/>
      </dsp:txXfrm>
    </dsp:sp>
    <dsp:sp modelId="{38DDDF1A-872D-4324-8B34-688E14C55761}">
      <dsp:nvSpPr>
        <dsp:cNvPr id="0" name=""/>
        <dsp:cNvSpPr/>
      </dsp:nvSpPr>
      <dsp:spPr>
        <a:xfrm>
          <a:off x="2007732" y="2752167"/>
          <a:ext cx="8030928" cy="864841"/>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822" tIns="219670" rIns="155822" bIns="219670" numCol="1" spcCol="1270" anchor="ctr" anchorCtr="0">
          <a:noAutofit/>
        </a:bodyPr>
        <a:lstStyle/>
        <a:p>
          <a:pPr marL="0" lvl="0" indent="0" algn="l" defTabSz="889000">
            <a:lnSpc>
              <a:spcPct val="90000"/>
            </a:lnSpc>
            <a:spcBef>
              <a:spcPct val="0"/>
            </a:spcBef>
            <a:spcAft>
              <a:spcPct val="35000"/>
            </a:spcAft>
            <a:buNone/>
          </a:pPr>
          <a:r>
            <a:rPr lang="en-US" sz="2000" kern="1200" dirty="0"/>
            <a:t>Refrigerate leftovers within two hours and consume or freeze within 3-4 days</a:t>
          </a:r>
        </a:p>
      </dsp:txBody>
      <dsp:txXfrm>
        <a:off x="2007732" y="2752167"/>
        <a:ext cx="8030928" cy="864841"/>
      </dsp:txXfrm>
    </dsp:sp>
    <dsp:sp modelId="{678FD595-593F-47E8-977C-262668F86CDD}">
      <dsp:nvSpPr>
        <dsp:cNvPr id="0" name=""/>
        <dsp:cNvSpPr/>
      </dsp:nvSpPr>
      <dsp:spPr>
        <a:xfrm>
          <a:off x="0" y="2752167"/>
          <a:ext cx="2007732" cy="864841"/>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242" tIns="85427" rIns="106242" bIns="85427" numCol="1" spcCol="1270" anchor="ctr" anchorCtr="0">
          <a:noAutofit/>
        </a:bodyPr>
        <a:lstStyle/>
        <a:p>
          <a:pPr marL="0" lvl="0" indent="0" algn="ctr" defTabSz="889000">
            <a:lnSpc>
              <a:spcPct val="90000"/>
            </a:lnSpc>
            <a:spcBef>
              <a:spcPct val="0"/>
            </a:spcBef>
            <a:spcAft>
              <a:spcPct val="35000"/>
            </a:spcAft>
            <a:buNone/>
          </a:pPr>
          <a:r>
            <a:rPr lang="en-US" sz="2000" kern="1200" dirty="0"/>
            <a:t>4.</a:t>
          </a:r>
        </a:p>
      </dsp:txBody>
      <dsp:txXfrm>
        <a:off x="0" y="2752167"/>
        <a:ext cx="2007732" cy="864841"/>
      </dsp:txXfrm>
    </dsp:sp>
    <dsp:sp modelId="{CD89766E-D569-472E-9980-8F177008025C}">
      <dsp:nvSpPr>
        <dsp:cNvPr id="0" name=""/>
        <dsp:cNvSpPr/>
      </dsp:nvSpPr>
      <dsp:spPr>
        <a:xfrm>
          <a:off x="2007732" y="3668900"/>
          <a:ext cx="8030928" cy="864841"/>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822" tIns="219670" rIns="155822" bIns="219670" numCol="1" spcCol="1270" anchor="ctr" anchorCtr="0">
          <a:noAutofit/>
        </a:bodyPr>
        <a:lstStyle/>
        <a:p>
          <a:pPr marL="0" lvl="0" indent="0" algn="l" defTabSz="889000">
            <a:lnSpc>
              <a:spcPct val="90000"/>
            </a:lnSpc>
            <a:spcBef>
              <a:spcPct val="0"/>
            </a:spcBef>
            <a:spcAft>
              <a:spcPct val="35000"/>
            </a:spcAft>
            <a:buNone/>
          </a:pPr>
          <a:r>
            <a:rPr lang="en-US" sz="2000" kern="1200" dirty="0"/>
            <a:t>Find out how to keep food safe during and after an emergency, such as a hurricane, flood, fire, or loss of power</a:t>
          </a:r>
        </a:p>
      </dsp:txBody>
      <dsp:txXfrm>
        <a:off x="2007732" y="3668900"/>
        <a:ext cx="8030928" cy="864841"/>
      </dsp:txXfrm>
    </dsp:sp>
    <dsp:sp modelId="{9E6BE20B-A4D3-4916-8765-9B6C1553F757}">
      <dsp:nvSpPr>
        <dsp:cNvPr id="0" name=""/>
        <dsp:cNvSpPr/>
      </dsp:nvSpPr>
      <dsp:spPr>
        <a:xfrm>
          <a:off x="0" y="3668900"/>
          <a:ext cx="2007732" cy="864841"/>
        </a:xfrm>
        <a:prstGeom prst="rect">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242" tIns="85427" rIns="106242" bIns="85427" numCol="1" spcCol="1270" anchor="ctr" anchorCtr="0">
          <a:noAutofit/>
        </a:bodyPr>
        <a:lstStyle/>
        <a:p>
          <a:pPr marL="0" lvl="0" indent="0" algn="ctr" defTabSz="889000">
            <a:lnSpc>
              <a:spcPct val="90000"/>
            </a:lnSpc>
            <a:spcBef>
              <a:spcPct val="0"/>
            </a:spcBef>
            <a:spcAft>
              <a:spcPct val="35000"/>
            </a:spcAft>
            <a:buNone/>
          </a:pPr>
          <a:r>
            <a:rPr lang="en-US" sz="2000" kern="1200" dirty="0"/>
            <a:t>5.</a:t>
          </a:r>
        </a:p>
      </dsp:txBody>
      <dsp:txXfrm>
        <a:off x="0" y="3668900"/>
        <a:ext cx="2007732" cy="864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4E4C8-8CB6-43F3-897E-D8BB16AD3706}">
      <dsp:nvSpPr>
        <dsp:cNvPr id="0" name=""/>
        <dsp:cNvSpPr/>
      </dsp:nvSpPr>
      <dsp:spPr>
        <a:xfrm>
          <a:off x="3701" y="366554"/>
          <a:ext cx="2003876" cy="280542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t>Keep potentially harmful products up and away</a:t>
          </a:r>
          <a:endParaRPr lang="en-US" sz="1800" kern="1200" dirty="0"/>
        </a:p>
      </dsp:txBody>
      <dsp:txXfrm>
        <a:off x="3701" y="1432617"/>
        <a:ext cx="2003876" cy="1683256"/>
      </dsp:txXfrm>
    </dsp:sp>
    <dsp:sp modelId="{AEBE4D67-9DA4-41C3-9D0C-CFABE05F9623}">
      <dsp:nvSpPr>
        <dsp:cNvPr id="0" name=""/>
        <dsp:cNvSpPr/>
      </dsp:nvSpPr>
      <dsp:spPr>
        <a:xfrm>
          <a:off x="584825" y="647097"/>
          <a:ext cx="841628" cy="841628"/>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708079" y="770351"/>
        <a:ext cx="595120" cy="595120"/>
      </dsp:txXfrm>
    </dsp:sp>
    <dsp:sp modelId="{68324406-EEF5-4969-AAA8-BDCC0124DCD5}">
      <dsp:nvSpPr>
        <dsp:cNvPr id="0" name=""/>
        <dsp:cNvSpPr/>
      </dsp:nvSpPr>
      <dsp:spPr>
        <a:xfrm>
          <a:off x="3701" y="3171910"/>
          <a:ext cx="2003876" cy="72"/>
        </a:xfrm>
        <a:prstGeom prst="rect">
          <a:avLst/>
        </a:prstGeom>
        <a:solidFill>
          <a:schemeClr val="accent3">
            <a:hueOff val="-126373"/>
            <a:satOff val="-521"/>
            <a:lumOff val="-109"/>
            <a:alphaOff val="0"/>
          </a:schemeClr>
        </a:solidFill>
        <a:ln w="19050" cap="flat" cmpd="sng" algn="ctr">
          <a:solidFill>
            <a:schemeClr val="accent3">
              <a:hueOff val="-126373"/>
              <a:satOff val="-521"/>
              <a:lumOff val="-1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430620-DB2F-4632-8142-541EC6FEFCC6}">
      <dsp:nvSpPr>
        <dsp:cNvPr id="0" name=""/>
        <dsp:cNvSpPr/>
      </dsp:nvSpPr>
      <dsp:spPr>
        <a:xfrm>
          <a:off x="2207965" y="366554"/>
          <a:ext cx="2003876" cy="2805427"/>
        </a:xfrm>
        <a:prstGeom prst="rect">
          <a:avLst/>
        </a:prstGeom>
        <a:solidFill>
          <a:schemeClr val="accent3">
            <a:tint val="40000"/>
            <a:alpha val="90000"/>
            <a:hueOff val="-483089"/>
            <a:satOff val="-1957"/>
            <a:lumOff val="-162"/>
            <a:alphaOff val="0"/>
          </a:schemeClr>
        </a:solidFill>
        <a:ln w="19050" cap="flat" cmpd="sng" algn="ctr">
          <a:solidFill>
            <a:schemeClr val="accent3">
              <a:tint val="40000"/>
              <a:alpha val="90000"/>
              <a:hueOff val="-483089"/>
              <a:satOff val="-1957"/>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t>Practice food safety</a:t>
          </a:r>
          <a:endParaRPr lang="en-US" sz="1800" kern="1200" dirty="0"/>
        </a:p>
      </dsp:txBody>
      <dsp:txXfrm>
        <a:off x="2207965" y="1432617"/>
        <a:ext cx="2003876" cy="1683256"/>
      </dsp:txXfrm>
    </dsp:sp>
    <dsp:sp modelId="{4EF48A91-FC70-4E43-B544-61CEBB35D534}">
      <dsp:nvSpPr>
        <dsp:cNvPr id="0" name=""/>
        <dsp:cNvSpPr/>
      </dsp:nvSpPr>
      <dsp:spPr>
        <a:xfrm>
          <a:off x="2789089" y="647097"/>
          <a:ext cx="841628" cy="841628"/>
        </a:xfrm>
        <a:prstGeom prst="ellipse">
          <a:avLst/>
        </a:prstGeom>
        <a:solidFill>
          <a:schemeClr val="accent3">
            <a:hueOff val="-252746"/>
            <a:satOff val="-1042"/>
            <a:lumOff val="-218"/>
            <a:alphaOff val="0"/>
          </a:schemeClr>
        </a:solidFill>
        <a:ln w="19050" cap="flat" cmpd="sng" algn="ctr">
          <a:solidFill>
            <a:schemeClr val="accent3">
              <a:hueOff val="-252746"/>
              <a:satOff val="-1042"/>
              <a:lumOff val="-2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912343" y="770351"/>
        <a:ext cx="595120" cy="595120"/>
      </dsp:txXfrm>
    </dsp:sp>
    <dsp:sp modelId="{1F263C84-C057-485F-B9E2-2429330A1575}">
      <dsp:nvSpPr>
        <dsp:cNvPr id="0" name=""/>
        <dsp:cNvSpPr/>
      </dsp:nvSpPr>
      <dsp:spPr>
        <a:xfrm>
          <a:off x="2207965" y="3171910"/>
          <a:ext cx="2003876" cy="72"/>
        </a:xfrm>
        <a:prstGeom prst="rect">
          <a:avLst/>
        </a:prstGeom>
        <a:solidFill>
          <a:schemeClr val="accent3">
            <a:hueOff val="-379119"/>
            <a:satOff val="-1563"/>
            <a:lumOff val="-328"/>
            <a:alphaOff val="0"/>
          </a:schemeClr>
        </a:solidFill>
        <a:ln w="19050" cap="flat" cmpd="sng" algn="ctr">
          <a:solidFill>
            <a:schemeClr val="accent3">
              <a:hueOff val="-379119"/>
              <a:satOff val="-1563"/>
              <a:lumOff val="-3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AA7143-45D1-45D3-BDE7-2F446A9A9A6F}">
      <dsp:nvSpPr>
        <dsp:cNvPr id="0" name=""/>
        <dsp:cNvSpPr/>
      </dsp:nvSpPr>
      <dsp:spPr>
        <a:xfrm>
          <a:off x="4412230" y="366554"/>
          <a:ext cx="2003876" cy="2795580"/>
        </a:xfrm>
        <a:prstGeom prst="rect">
          <a:avLst/>
        </a:prstGeom>
        <a:solidFill>
          <a:schemeClr val="accent3">
            <a:tint val="40000"/>
            <a:alpha val="90000"/>
            <a:hueOff val="-966177"/>
            <a:satOff val="-3913"/>
            <a:lumOff val="-324"/>
            <a:alphaOff val="0"/>
          </a:schemeClr>
        </a:solidFill>
        <a:ln w="19050" cap="flat" cmpd="sng" algn="ctr">
          <a:solidFill>
            <a:schemeClr val="accent3">
              <a:tint val="40000"/>
              <a:alpha val="90000"/>
              <a:hueOff val="-966177"/>
              <a:satOff val="-3913"/>
              <a:lumOff val="-3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t>Educate your child about e-cigarettes and marijuana</a:t>
          </a:r>
          <a:endParaRPr lang="en-US" sz="1800" kern="1200" dirty="0"/>
        </a:p>
      </dsp:txBody>
      <dsp:txXfrm>
        <a:off x="4412230" y="1428875"/>
        <a:ext cx="2003876" cy="1677348"/>
      </dsp:txXfrm>
    </dsp:sp>
    <dsp:sp modelId="{AF0274B0-0864-4924-9071-0E3C26E0FE8E}">
      <dsp:nvSpPr>
        <dsp:cNvPr id="0" name=""/>
        <dsp:cNvSpPr/>
      </dsp:nvSpPr>
      <dsp:spPr>
        <a:xfrm>
          <a:off x="4993354" y="642173"/>
          <a:ext cx="841628" cy="841628"/>
        </a:xfrm>
        <a:prstGeom prst="ellipse">
          <a:avLst/>
        </a:prstGeom>
        <a:solidFill>
          <a:schemeClr val="accent3">
            <a:hueOff val="-505492"/>
            <a:satOff val="-2084"/>
            <a:lumOff val="-437"/>
            <a:alphaOff val="0"/>
          </a:schemeClr>
        </a:solidFill>
        <a:ln w="19050" cap="flat" cmpd="sng" algn="ctr">
          <a:solidFill>
            <a:schemeClr val="accent3">
              <a:hueOff val="-505492"/>
              <a:satOff val="-2084"/>
              <a:lumOff val="-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116608" y="765427"/>
        <a:ext cx="595120" cy="595120"/>
      </dsp:txXfrm>
    </dsp:sp>
    <dsp:sp modelId="{A5863E8D-4861-40AB-A8B8-0E620E8C4836}">
      <dsp:nvSpPr>
        <dsp:cNvPr id="0" name=""/>
        <dsp:cNvSpPr/>
      </dsp:nvSpPr>
      <dsp:spPr>
        <a:xfrm>
          <a:off x="4412230" y="3166986"/>
          <a:ext cx="2003876" cy="72"/>
        </a:xfrm>
        <a:prstGeom prst="rect">
          <a:avLst/>
        </a:prstGeom>
        <a:solidFill>
          <a:schemeClr val="accent3">
            <a:hueOff val="-631865"/>
            <a:satOff val="-2605"/>
            <a:lumOff val="-546"/>
            <a:alphaOff val="0"/>
          </a:schemeClr>
        </a:solidFill>
        <a:ln w="19050" cap="flat" cmpd="sng" algn="ctr">
          <a:solidFill>
            <a:schemeClr val="accent3">
              <a:hueOff val="-631865"/>
              <a:satOff val="-2605"/>
              <a:lumOff val="-5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2C635-ECC8-46D6-8D33-CBFAD2A619C1}">
      <dsp:nvSpPr>
        <dsp:cNvPr id="0" name=""/>
        <dsp:cNvSpPr/>
      </dsp:nvSpPr>
      <dsp:spPr>
        <a:xfrm>
          <a:off x="6616494" y="366554"/>
          <a:ext cx="2003876" cy="2805427"/>
        </a:xfrm>
        <a:prstGeom prst="rect">
          <a:avLst/>
        </a:prstGeom>
        <a:solidFill>
          <a:schemeClr val="accent3">
            <a:tint val="40000"/>
            <a:alpha val="90000"/>
            <a:hueOff val="-1449266"/>
            <a:satOff val="-5870"/>
            <a:lumOff val="-486"/>
            <a:alphaOff val="0"/>
          </a:schemeClr>
        </a:solidFill>
        <a:ln w="19050" cap="flat" cmpd="sng" algn="ctr">
          <a:solidFill>
            <a:schemeClr val="accent3">
              <a:tint val="40000"/>
              <a:alpha val="90000"/>
              <a:hueOff val="-1449266"/>
              <a:satOff val="-5870"/>
              <a:lumOff val="-4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t>Model good habits for children</a:t>
          </a:r>
          <a:endParaRPr lang="en-US" sz="1800" kern="1200" dirty="0"/>
        </a:p>
      </dsp:txBody>
      <dsp:txXfrm>
        <a:off x="6616494" y="1432617"/>
        <a:ext cx="2003876" cy="1683256"/>
      </dsp:txXfrm>
    </dsp:sp>
    <dsp:sp modelId="{395A1F62-ACA4-4794-BDB7-74DDDCA334BD}">
      <dsp:nvSpPr>
        <dsp:cNvPr id="0" name=""/>
        <dsp:cNvSpPr/>
      </dsp:nvSpPr>
      <dsp:spPr>
        <a:xfrm>
          <a:off x="7197618" y="647097"/>
          <a:ext cx="841628" cy="841628"/>
        </a:xfrm>
        <a:prstGeom prst="ellipse">
          <a:avLst/>
        </a:prstGeom>
        <a:solidFill>
          <a:schemeClr val="accent3">
            <a:hueOff val="-758238"/>
            <a:satOff val="-3126"/>
            <a:lumOff val="-655"/>
            <a:alphaOff val="0"/>
          </a:schemeClr>
        </a:solidFill>
        <a:ln w="19050" cap="flat" cmpd="sng" algn="ctr">
          <a:solidFill>
            <a:schemeClr val="accent3">
              <a:hueOff val="-758238"/>
              <a:satOff val="-3126"/>
              <a:lumOff val="-6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320872" y="770351"/>
        <a:ext cx="595120" cy="595120"/>
      </dsp:txXfrm>
    </dsp:sp>
    <dsp:sp modelId="{C6099B41-3FA8-4F87-931C-F0D807906AAC}">
      <dsp:nvSpPr>
        <dsp:cNvPr id="0" name=""/>
        <dsp:cNvSpPr/>
      </dsp:nvSpPr>
      <dsp:spPr>
        <a:xfrm>
          <a:off x="6616494" y="3171910"/>
          <a:ext cx="2003876" cy="72"/>
        </a:xfrm>
        <a:prstGeom prst="rect">
          <a:avLst/>
        </a:prstGeom>
        <a:solidFill>
          <a:schemeClr val="accent3">
            <a:hueOff val="-884611"/>
            <a:satOff val="-3647"/>
            <a:lumOff val="-765"/>
            <a:alphaOff val="0"/>
          </a:schemeClr>
        </a:solidFill>
        <a:ln w="19050" cap="flat" cmpd="sng" algn="ctr">
          <a:solidFill>
            <a:schemeClr val="accent3">
              <a:hueOff val="-884611"/>
              <a:satOff val="-3647"/>
              <a:lumOff val="-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49660-6E51-4F1A-A61B-1D4C2246ED8E}">
      <dsp:nvSpPr>
        <dsp:cNvPr id="0" name=""/>
        <dsp:cNvSpPr/>
      </dsp:nvSpPr>
      <dsp:spPr>
        <a:xfrm>
          <a:off x="8820759" y="366554"/>
          <a:ext cx="2003876" cy="2805427"/>
        </a:xfrm>
        <a:prstGeom prst="rect">
          <a:avLst/>
        </a:prstGeom>
        <a:solidFill>
          <a:schemeClr val="accent3">
            <a:tint val="40000"/>
            <a:alpha val="90000"/>
            <a:hueOff val="-1932354"/>
            <a:satOff val="-7827"/>
            <a:lumOff val="-648"/>
            <a:alphaOff val="0"/>
          </a:schemeClr>
        </a:solidFill>
        <a:ln w="19050" cap="flat" cmpd="sng" algn="ctr">
          <a:solidFill>
            <a:schemeClr val="accent3">
              <a:tint val="40000"/>
              <a:alpha val="90000"/>
              <a:hueOff val="-1932354"/>
              <a:satOff val="-7827"/>
              <a:lumOff val="-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30" tIns="330200" rIns="156230" bIns="330200" numCol="1" spcCol="1270" anchor="t" anchorCtr="0">
          <a:noAutofit/>
        </a:bodyPr>
        <a:lstStyle/>
        <a:p>
          <a:pPr marL="0" lvl="0" indent="0" algn="ctr" defTabSz="800100">
            <a:lnSpc>
              <a:spcPct val="90000"/>
            </a:lnSpc>
            <a:spcBef>
              <a:spcPct val="0"/>
            </a:spcBef>
            <a:spcAft>
              <a:spcPct val="35000"/>
            </a:spcAft>
            <a:buNone/>
          </a:pPr>
          <a:r>
            <a:rPr lang="en-US" sz="1800" b="1" kern="1200" dirty="0"/>
            <a:t>Post the Poison Control number (1-800-222-1222)</a:t>
          </a:r>
        </a:p>
      </dsp:txBody>
      <dsp:txXfrm>
        <a:off x="8820759" y="1432617"/>
        <a:ext cx="2003876" cy="1683256"/>
      </dsp:txXfrm>
    </dsp:sp>
    <dsp:sp modelId="{2B1C2132-4CF5-47B0-8CD4-E202F8E0C4DB}">
      <dsp:nvSpPr>
        <dsp:cNvPr id="0" name=""/>
        <dsp:cNvSpPr/>
      </dsp:nvSpPr>
      <dsp:spPr>
        <a:xfrm>
          <a:off x="9401883" y="647097"/>
          <a:ext cx="841628" cy="841628"/>
        </a:xfrm>
        <a:prstGeom prst="ellipse">
          <a:avLst/>
        </a:prstGeom>
        <a:solidFill>
          <a:schemeClr val="accent3">
            <a:hueOff val="-1010984"/>
            <a:satOff val="-4168"/>
            <a:lumOff val="-874"/>
            <a:alphaOff val="0"/>
          </a:schemeClr>
        </a:solidFill>
        <a:ln w="19050" cap="flat" cmpd="sng" algn="ctr">
          <a:solidFill>
            <a:schemeClr val="accent3">
              <a:hueOff val="-1010984"/>
              <a:satOff val="-4168"/>
              <a:lumOff val="-8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617" tIns="12700" rIns="65617" bIns="12700"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525137" y="770351"/>
        <a:ext cx="595120" cy="595120"/>
      </dsp:txXfrm>
    </dsp:sp>
    <dsp:sp modelId="{3A59222F-448D-4E48-9D64-AAD3942D81E4}">
      <dsp:nvSpPr>
        <dsp:cNvPr id="0" name=""/>
        <dsp:cNvSpPr/>
      </dsp:nvSpPr>
      <dsp:spPr>
        <a:xfrm>
          <a:off x="8820759" y="3171910"/>
          <a:ext cx="2003876" cy="72"/>
        </a:xfrm>
        <a:prstGeom prst="rect">
          <a:avLst/>
        </a:prstGeom>
        <a:solidFill>
          <a:schemeClr val="accent3">
            <a:hueOff val="-1137357"/>
            <a:satOff val="-4689"/>
            <a:lumOff val="-983"/>
            <a:alphaOff val="0"/>
          </a:schemeClr>
        </a:solidFill>
        <a:ln w="19050" cap="flat" cmpd="sng" algn="ctr">
          <a:solidFill>
            <a:schemeClr val="accent3">
              <a:hueOff val="-1137357"/>
              <a:satOff val="-4689"/>
              <a:lumOff val="-9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1191D-8836-4BDC-A0E1-F09111ED8C84}" type="datetimeFigureOut">
              <a:rPr lang="en-US" smtClean="0"/>
              <a:t>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45989-A7B2-484B-95BC-C1F0CD2CFE99}" type="slidenum">
              <a:rPr lang="en-US" smtClean="0"/>
              <a:t>‹#›</a:t>
            </a:fld>
            <a:endParaRPr lang="en-US"/>
          </a:p>
        </p:txBody>
      </p:sp>
    </p:spTree>
    <p:extLst>
      <p:ext uri="{BB962C8B-B14F-4D97-AF65-F5344CB8AC3E}">
        <p14:creationId xmlns:p14="http://schemas.microsoft.com/office/powerpoint/2010/main" val="30774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aapcc.org/prevention/older-adults-medicine-safety" TargetMode="External"/><Relationship Id="rId3" Type="http://schemas.openxmlformats.org/officeDocument/2006/relationships/hyperlink" Target="https://safekids.org/infographic/childproofing-steps-six-items-keep-and-away" TargetMode="External"/><Relationship Id="rId7" Type="http://schemas.openxmlformats.org/officeDocument/2006/relationships/hyperlink" Target="https://aapcc.org/prevention/medication-safet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aapcc.org/prevention/over-counter-medicine-safety" TargetMode="External"/><Relationship Id="rId5" Type="http://schemas.openxmlformats.org/officeDocument/2006/relationships/hyperlink" Target="https://www.preventchildinjury.org/toolkits/medicationsafety" TargetMode="External"/><Relationship Id="rId4" Type="http://schemas.openxmlformats.org/officeDocument/2006/relationships/hyperlink" Target="https://calpoison.org/you/prevent" TargetMode="External"/><Relationship Id="rId9" Type="http://schemas.openxmlformats.org/officeDocument/2006/relationships/hyperlink" Target="https://aapcc.org/track/opioid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eventchildinjury.org/toolkits/laundry-detergent-packet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apcc.org/track/hand-sanitizer" TargetMode="External"/><Relationship Id="rId4" Type="http://schemas.openxmlformats.org/officeDocument/2006/relationships/hyperlink" Target="https://aapcc.org/prevention/hom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afekids.org/infographic/keeping-kids-safe-around-liquid-laundry-packets" TargetMode="External"/><Relationship Id="rId7" Type="http://schemas.openxmlformats.org/officeDocument/2006/relationships/hyperlink" Target="https://aapcc.org/track/hand-sanitizer"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aapcc.org/prevention/home" TargetMode="External"/><Relationship Id="rId5" Type="http://schemas.openxmlformats.org/officeDocument/2006/relationships/hyperlink" Target="https://www.preventchildinjury.org/toolkits/laundry-detergent-packets" TargetMode="External"/><Relationship Id="rId4" Type="http://schemas.openxmlformats.org/officeDocument/2006/relationships/hyperlink" Target="https://calpoison.org/you/preven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odsafety.gov/food-poisonin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aapcc.org/prevention/food-mushroom-poisoning" TargetMode="External"/><Relationship Id="rId4" Type="http://schemas.openxmlformats.org/officeDocument/2006/relationships/hyperlink" Target="https://poisonhelp.hrsa.gov/faq/food-poisonin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apcc.org/Preven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aapcc.org/prevention/food-mushroom-poisoning" TargetMode="External"/><Relationship Id="rId5" Type="http://schemas.openxmlformats.org/officeDocument/2006/relationships/hyperlink" Target="https://poisonhelp.hrsa.gov/faq/food-poisoning" TargetMode="External"/><Relationship Id="rId4" Type="http://schemas.openxmlformats.org/officeDocument/2006/relationships/hyperlink" Target="https://www.foodsafety.gov/food-poisoning"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homesafetycouncil.org/SafetyGuide/sg_co_w001.asp" TargetMode="External"/><Relationship Id="rId3" Type="http://schemas.openxmlformats.org/officeDocument/2006/relationships/hyperlink" Target="https://www.hud.gov/sites/documents/OHHLHCFLYERCM.PDF" TargetMode="External"/><Relationship Id="rId7" Type="http://schemas.openxmlformats.org/officeDocument/2006/relationships/hyperlink" Target="https://poisonhelp.hrsa.gov/faq/carbon-monoxid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calpoison.org/topics/carbon-monoxide" TargetMode="External"/><Relationship Id="rId5" Type="http://schemas.openxmlformats.org/officeDocument/2006/relationships/hyperlink" Target="https://www.cdc.gov/co/" TargetMode="External"/><Relationship Id="rId4" Type="http://schemas.openxmlformats.org/officeDocument/2006/relationships/hyperlink" Target="https://www.safekids.org/safetytips/field_risks/carbon-monoxide?page=1"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poisonhelp.hrsa.gov/faq/carbon-monoxide" TargetMode="External"/><Relationship Id="rId3" Type="http://schemas.openxmlformats.org/officeDocument/2006/relationships/hyperlink" Target="https://www.nphic.org/toolkits/carbon-monoxide" TargetMode="External"/><Relationship Id="rId7" Type="http://schemas.openxmlformats.org/officeDocument/2006/relationships/hyperlink" Target="https://calpoison.org/topics/carbon-monoxide"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cdc.gov/co/" TargetMode="External"/><Relationship Id="rId5" Type="http://schemas.openxmlformats.org/officeDocument/2006/relationships/hyperlink" Target="https://www.safekids.org/safetytips/field_risks/carbon-monoxide?page=1" TargetMode="External"/><Relationship Id="rId4" Type="http://schemas.openxmlformats.org/officeDocument/2006/relationships/hyperlink" Target="https://www.safekids.org/sites/default/files/documents/carbon_monoxide_poisoning_prevention_2015.pdf" TargetMode="External"/><Relationship Id="rId9" Type="http://schemas.openxmlformats.org/officeDocument/2006/relationships/hyperlink" Target="http://www.homesafetycouncil.org/SafetyGuide/sg_co_w001.asp"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obutts-catalog.org/collections/vape" TargetMode="External"/><Relationship Id="rId3" Type="http://schemas.openxmlformats.org/officeDocument/2006/relationships/hyperlink" Target="https://www.cdc.gov/tobacco/basic_information/e-cigarettes/about-e-cigarettes.html" TargetMode="External"/><Relationship Id="rId7" Type="http://schemas.openxmlformats.org/officeDocument/2006/relationships/hyperlink" Target="https://www.cdph.ca.gov/Programs/CCDPHP/Pages/Vaping-Health-Advisory.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dc.gov/tobacco/basic_information/e-cigarettes/pdfs/e-cigarettes-youth-partners-toolkit-508.pdf" TargetMode="External"/><Relationship Id="rId11" Type="http://schemas.openxmlformats.org/officeDocument/2006/relationships/hyperlink" Target="https://aapcc.org/track/ecigarettes-liquid-nicotine" TargetMode="External"/><Relationship Id="rId5" Type="http://schemas.openxmlformats.org/officeDocument/2006/relationships/hyperlink" Target="https://www.fda.gov/tobacco-products/products-ingredients-components/tips-help-avoid-vape-battery-explosions#red" TargetMode="External"/><Relationship Id="rId10" Type="http://schemas.openxmlformats.org/officeDocument/2006/relationships/hyperlink" Target="https://aapcc.org/prevention/tobacco-liquid-nicotine" TargetMode="External"/><Relationship Id="rId4" Type="http://schemas.openxmlformats.org/officeDocument/2006/relationships/hyperlink" Target="https://www.webmd.com/smoking-cessation/nicotine-poisoning-can-you-overdose#1" TargetMode="External"/><Relationship Id="rId9" Type="http://schemas.openxmlformats.org/officeDocument/2006/relationships/hyperlink" Target="https://www.preventchildinjury.org/toolkits/2015/9/1/liquid-nicotine-toolkit"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nobutts-catalog.org/collections/vape" TargetMode="External"/><Relationship Id="rId3" Type="http://schemas.openxmlformats.org/officeDocument/2006/relationships/hyperlink" Target="https://www.ok.gov/health2/documents/FINAL%20ChildNicotineTobaccoControl_FactSheet%2012.7.2016.pdf/" TargetMode="External"/><Relationship Id="rId7" Type="http://schemas.openxmlformats.org/officeDocument/2006/relationships/hyperlink" Target="https://www.cdph.ca.gov/Programs/CCDPHP/Pages/Vaping-Health-Advisory.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cdc.gov/tobacco/basic_information/e-cigarettes/pdfs/e-cigarettes-youth-partners-toolkit-508.pdf" TargetMode="External"/><Relationship Id="rId11" Type="http://schemas.openxmlformats.org/officeDocument/2006/relationships/hyperlink" Target="https://aapcc.org/track/ecigarettes-liquid-nicotine" TargetMode="External"/><Relationship Id="rId5" Type="http://schemas.openxmlformats.org/officeDocument/2006/relationships/hyperlink" Target="https://www.webmd.com/smoking-cessation/nicotine-poisoning-can-you-overdose#2" TargetMode="External"/><Relationship Id="rId10" Type="http://schemas.openxmlformats.org/officeDocument/2006/relationships/hyperlink" Target="https://aapcc.org/prevention/tobacco-liquid-nicotine" TargetMode="External"/><Relationship Id="rId4" Type="http://schemas.openxmlformats.org/officeDocument/2006/relationships/hyperlink" Target="https://www.cdc.gov/tobacco/basic_information/e-cigarettes/Quick-Facts-on-the-Risks-of-E-cigarettes-for-Kids-Teens-and-Young-Adults.html" TargetMode="External"/><Relationship Id="rId9" Type="http://schemas.openxmlformats.org/officeDocument/2006/relationships/hyperlink" Target="https://www.preventchildinjury.org/toolkits/2015/9/1/liquid-nicotine-toolkit"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healthychildren.org/English/ages-stages/teen/substance-abuse/Pages/Edible-Marijuana-Dangers.aspx" TargetMode="External"/><Relationship Id="rId13" Type="http://schemas.openxmlformats.org/officeDocument/2006/relationships/hyperlink" Target="https://www.poison.org/articles/2011-jun/drugs-of-abuse-fake-pot-and-cocaine" TargetMode="External"/><Relationship Id="rId3" Type="http://schemas.openxmlformats.org/officeDocument/2006/relationships/hyperlink" Target="https://www.cdph.ca.gov/Programs/DO/letstalkcannabis/Pages/Community-Toolkit.aspx" TargetMode="External"/><Relationship Id="rId7" Type="http://schemas.openxmlformats.org/officeDocument/2006/relationships/hyperlink" Target="https://aapcc.org/CBD-Alert" TargetMode="External"/><Relationship Id="rId12" Type="http://schemas.openxmlformats.org/officeDocument/2006/relationships/hyperlink" Target="https://www.poison.org/articles/2012-oct/dangers-of-illegal-spice-and-bath-salt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aapcc.org/track/synthetic-cannabinoids" TargetMode="External"/><Relationship Id="rId11" Type="http://schemas.openxmlformats.org/officeDocument/2006/relationships/hyperlink" Target="https://www.childrenssafetynetwork.org/webinar/synthetic-marijuana-what-it-why-it-dangerous-how-can-we-prevent-youth-using-it" TargetMode="External"/><Relationship Id="rId5" Type="http://schemas.openxmlformats.org/officeDocument/2006/relationships/hyperlink" Target="https://drugabuse.com/marijuana-abuse/overdose/" TargetMode="External"/><Relationship Id="rId15" Type="http://schemas.openxmlformats.org/officeDocument/2006/relationships/hyperlink" Target="https://www.poison.org/articles/2013-dec/medical-marijuana" TargetMode="External"/><Relationship Id="rId10" Type="http://schemas.openxmlformats.org/officeDocument/2006/relationships/hyperlink" Target="https://www.aacap.org/AACAP/Families_and_Youth/Facts_for_Families/FFF-Guide/Marijuana-and-Teens-106.aspx" TargetMode="External"/><Relationship Id="rId4" Type="http://schemas.openxmlformats.org/officeDocument/2006/relationships/hyperlink" Target="https://drugfree.org/drugs/marijuana/" TargetMode="External"/><Relationship Id="rId9" Type="http://schemas.openxmlformats.org/officeDocument/2006/relationships/hyperlink" Target="https://www.heretohelp.bc.ca/workbook/cannabis-use-and-youth-a-parents-guide" TargetMode="External"/><Relationship Id="rId14" Type="http://schemas.openxmlformats.org/officeDocument/2006/relationships/hyperlink" Target="https://www.poison.org/articles/2014-dec/marijuan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heretohelp.bc.ca/workbook/cannabis-use-and-youth-a-parents-guide" TargetMode="External"/><Relationship Id="rId13" Type="http://schemas.openxmlformats.org/officeDocument/2006/relationships/hyperlink" Target="https://www.poison.org/articles/2014-dec/marijuana" TargetMode="External"/><Relationship Id="rId3" Type="http://schemas.openxmlformats.org/officeDocument/2006/relationships/hyperlink" Target="https://www.healthychildren.org/English/ages-stages/teen/substance-abuse/Pages/Edible-Marijuana-Dangers.aspx" TargetMode="External"/><Relationship Id="rId7" Type="http://schemas.openxmlformats.org/officeDocument/2006/relationships/hyperlink" Target="https://www.cdph.ca.gov/Programs/DO/letstalkcannabis/Pages/Community-Toolkit.aspx" TargetMode="External"/><Relationship Id="rId12" Type="http://schemas.openxmlformats.org/officeDocument/2006/relationships/hyperlink" Target="https://www.poison.org/articles/2011-jun/drugs-of-abuse-fake-pot-and-cocain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aapcc.org/CBD-Alert" TargetMode="External"/><Relationship Id="rId11" Type="http://schemas.openxmlformats.org/officeDocument/2006/relationships/hyperlink" Target="https://www.poison.org/articles/2012-oct/dangers-of-illegal-spice-and-bath-salts" TargetMode="External"/><Relationship Id="rId5" Type="http://schemas.openxmlformats.org/officeDocument/2006/relationships/hyperlink" Target="https://aapcc.org/track/synthetic-cannabinoids" TargetMode="External"/><Relationship Id="rId10" Type="http://schemas.openxmlformats.org/officeDocument/2006/relationships/hyperlink" Target="https://www.childrenssafetynetwork.org/webinar/synthetic-marijuana-what-it-why-it-dangerous-how-can-we-prevent-youth-using-it" TargetMode="External"/><Relationship Id="rId4" Type="http://schemas.openxmlformats.org/officeDocument/2006/relationships/hyperlink" Target="https://drugfree.org/article/how-to-talk-about-marijuana/" TargetMode="External"/><Relationship Id="rId9" Type="http://schemas.openxmlformats.org/officeDocument/2006/relationships/hyperlink" Target="https://www.aacap.org/AACAP/Families_and_Youth/Facts_for_Families/FFF-Guide/Marijuana-and-Teens-106.aspx" TargetMode="External"/><Relationship Id="rId14" Type="http://schemas.openxmlformats.org/officeDocument/2006/relationships/hyperlink" Target="https://www.poison.org/articles/2013-dec/medical-marijuan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alpoison.org/topics/plan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healthofchildren.com/P/Poisoning.html" TargetMode="External"/><Relationship Id="rId4" Type="http://schemas.openxmlformats.org/officeDocument/2006/relationships/hyperlink" Target="https://www.cdc.gov/niosh/topics/plants/symptom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mzn.to/2UEobZ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oisonhelp.hrsa.gov/resources/toolkit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aapcc.org/prevention/bites-stings" TargetMode="External"/><Relationship Id="rId4" Type="http://schemas.openxmlformats.org/officeDocument/2006/relationships/hyperlink" Target="https://aapcc.org/prevention/seasona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alpoison.org/emergency"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poison.org/actfast" TargetMode="External"/><Relationship Id="rId4" Type="http://schemas.openxmlformats.org/officeDocument/2006/relationships/hyperlink" Target="https://ddtp.cpuc.ca.gov/default1.aspx?id=1484"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toxtown.nlm.nih.gov/" TargetMode="External"/><Relationship Id="rId13" Type="http://schemas.openxmlformats.org/officeDocument/2006/relationships/hyperlink" Target="https://www.cdph.ca.gov/Programs/DO/letstalkcannabis/Pages/parents-mentors.aspx" TargetMode="External"/><Relationship Id="rId18" Type="http://schemas.openxmlformats.org/officeDocument/2006/relationships/hyperlink" Target="https://www.aacap.org/AACAP/Families_and_Youth/Facts_for_Families/FFF-Guide/Marijuana-and-Teens-106.aspx" TargetMode="External"/><Relationship Id="rId3" Type="http://schemas.openxmlformats.org/officeDocument/2006/relationships/hyperlink" Target="https://www.cdc.gov/co/" TargetMode="External"/><Relationship Id="rId7" Type="http://schemas.openxmlformats.org/officeDocument/2006/relationships/hyperlink" Target="http://www.homesafetycouncil.org/SafetyGuide/sg_poison_w005.asp" TargetMode="External"/><Relationship Id="rId12" Type="http://schemas.openxmlformats.org/officeDocument/2006/relationships/hyperlink" Target="https://www.cdc.gov/tobacco/basic_information/e-cigarettes/about-e-cigarettes.html" TargetMode="External"/><Relationship Id="rId17" Type="http://schemas.openxmlformats.org/officeDocument/2006/relationships/hyperlink" Target="https://www.heretohelp.bc.ca/workbook/cannabis-use-and-youth-a-parents-guide" TargetMode="External"/><Relationship Id="rId2" Type="http://schemas.openxmlformats.org/officeDocument/2006/relationships/slide" Target="../slides/slide29.xml"/><Relationship Id="rId16" Type="http://schemas.openxmlformats.org/officeDocument/2006/relationships/hyperlink" Target="https://drugfree.org/article/how-to-talk-about-marijuana/" TargetMode="External"/><Relationship Id="rId1" Type="http://schemas.openxmlformats.org/officeDocument/2006/relationships/notesMaster" Target="../notesMasters/notesMaster1.xml"/><Relationship Id="rId6" Type="http://schemas.openxmlformats.org/officeDocument/2006/relationships/hyperlink" Target="https://www.foodsafety.gov/food-poisoning" TargetMode="External"/><Relationship Id="rId11" Type="http://schemas.openxmlformats.org/officeDocument/2006/relationships/hyperlink" Target="https://www.cdph.ca.gov/Programs/CCDPHP/Pages/Vaping-Health-Advisory.aspx" TargetMode="External"/><Relationship Id="rId5" Type="http://schemas.openxmlformats.org/officeDocument/2006/relationships/hyperlink" Target="https://www.preventchildinjury.org/toolkits-landing" TargetMode="External"/><Relationship Id="rId15" Type="http://schemas.openxmlformats.org/officeDocument/2006/relationships/hyperlink" Target="https://www.healthychildren.org/English/ages-stages/teen/substance-abuse/Pages/Edible-Marijuana-Dangers.aspx" TargetMode="External"/><Relationship Id="rId10" Type="http://schemas.openxmlformats.org/officeDocument/2006/relationships/hyperlink" Target="https://www.nobutts-catalog.org/collections/vape" TargetMode="External"/><Relationship Id="rId4" Type="http://schemas.openxmlformats.org/officeDocument/2006/relationships/hyperlink" Target="https://www.cdc.gov/homeandrecreationalsafety/poisoning/index.html" TargetMode="External"/><Relationship Id="rId9" Type="http://schemas.openxmlformats.org/officeDocument/2006/relationships/hyperlink" Target="https://www.upandaway.org/" TargetMode="External"/><Relationship Id="rId14" Type="http://schemas.openxmlformats.org/officeDocument/2006/relationships/hyperlink" Target="https://www.cdph.ca.gov/Programs/DO/letstalkcannabis/Pages/Community-Toolkit.asp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lpoison.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poison.org/poison-statistics-national" TargetMode="External"/><Relationship Id="rId3" Type="http://schemas.openxmlformats.org/officeDocument/2006/relationships/hyperlink" Target="https://aapcc.org/national-poison-data-system" TargetMode="External"/><Relationship Id="rId7" Type="http://schemas.openxmlformats.org/officeDocument/2006/relationships/hyperlink" Target="https://trackingcalifornia.org/co/query"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rackingcalifornia.org/lead/query" TargetMode="External"/><Relationship Id="rId5" Type="http://schemas.openxmlformats.org/officeDocument/2006/relationships/hyperlink" Target="https://www.cdc.gov/nchs/pressroom/states/california/ca.htm" TargetMode="External"/><Relationship Id="rId4" Type="http://schemas.openxmlformats.org/officeDocument/2006/relationships/hyperlink" Target="http://sacopioidcoalition.org/statistics/" TargetMode="External"/><Relationship Id="rId9" Type="http://schemas.openxmlformats.org/officeDocument/2006/relationships/hyperlink" Target="https://www.poison.org/~/media/files/aapcc-annual-reports/npds2018.pdf?la=e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ZTUwH26ryac"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afekids.org/safetytips/field_risks/poison" TargetMode="External"/><Relationship Id="rId5" Type="http://schemas.openxmlformats.org/officeDocument/2006/relationships/hyperlink" Target="https://poisonhelp.hrsa.gov/resources/videos" TargetMode="External"/><Relationship Id="rId4" Type="http://schemas.openxmlformats.org/officeDocument/2006/relationships/hyperlink" Target="https://calpoison.org/yo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eventchildinjury.org/toolkits/medicationsafety"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ittrdetox.com/2019/07/25/symptoms-of-drug-toxicity/" TargetMode="External"/><Relationship Id="rId4" Type="http://schemas.openxmlformats.org/officeDocument/2006/relationships/hyperlink" Target="https://www.aafp.org/afp/2010/0201/p31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a:t>
            </a:fld>
            <a:endParaRPr lang="en-US"/>
          </a:p>
        </p:txBody>
      </p:sp>
    </p:spTree>
    <p:extLst>
      <p:ext uri="{BB962C8B-B14F-4D97-AF65-F5344CB8AC3E}">
        <p14:creationId xmlns:p14="http://schemas.microsoft.com/office/powerpoint/2010/main" val="126650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and Away infographic: </a:t>
            </a:r>
            <a:r>
              <a:rPr lang="en-US" dirty="0">
                <a:hlinkClick r:id="rId3"/>
              </a:rPr>
              <a:t>https://safekids.org/infographic/childproofing-steps-six-items-keep-and-away</a:t>
            </a:r>
            <a:endParaRPr lang="en-US" dirty="0"/>
          </a:p>
          <a:p>
            <a:endParaRPr lang="en-US" dirty="0"/>
          </a:p>
          <a:p>
            <a:r>
              <a:rPr lang="en-US" dirty="0"/>
              <a:t>Information taken from:</a:t>
            </a:r>
          </a:p>
          <a:p>
            <a:pPr marL="171450" indent="-171450">
              <a:buFont typeface="Arial" panose="020B0604020202020204" pitchFamily="34" charset="0"/>
              <a:buChar char="•"/>
            </a:pPr>
            <a:r>
              <a:rPr lang="en-US" dirty="0">
                <a:hlinkClick r:id="rId4"/>
              </a:rPr>
              <a:t>https://calpoison.org/you/prevent</a:t>
            </a:r>
            <a:endParaRPr lang="en-US" dirty="0"/>
          </a:p>
          <a:p>
            <a:endParaRPr lang="en-US" dirty="0"/>
          </a:p>
          <a:p>
            <a:r>
              <a:rPr lang="en-US" dirty="0"/>
              <a:t>Medications: Prevention</a:t>
            </a:r>
          </a:p>
          <a:p>
            <a:pPr marL="171450" indent="-171450">
              <a:buFont typeface="Arial" panose="020B0604020202020204" pitchFamily="34" charset="0"/>
              <a:buChar char="•"/>
            </a:pPr>
            <a:r>
              <a:rPr lang="en-US" dirty="0"/>
              <a:t>Use only child resistant covers and keep in locked cabinets</a:t>
            </a:r>
          </a:p>
          <a:p>
            <a:pPr marL="171450" indent="-171450">
              <a:buFont typeface="Arial" panose="020B0604020202020204" pitchFamily="34" charset="0"/>
              <a:buChar char="•"/>
            </a:pPr>
            <a:r>
              <a:rPr lang="en-US" dirty="0"/>
              <a:t>Return to safe storage immediately after use</a:t>
            </a:r>
          </a:p>
          <a:p>
            <a:pPr marL="171450" indent="-171450">
              <a:buFont typeface="Arial" panose="020B0604020202020204" pitchFamily="34" charset="0"/>
              <a:buChar char="•"/>
            </a:pPr>
            <a:r>
              <a:rPr lang="en-US" dirty="0"/>
              <a:t>Always measure out the correct dose–don’t guess</a:t>
            </a:r>
          </a:p>
          <a:p>
            <a:pPr marL="171450" indent="-171450">
              <a:buFont typeface="Arial" panose="020B0604020202020204" pitchFamily="34" charset="0"/>
              <a:buChar char="•"/>
            </a:pPr>
            <a:r>
              <a:rPr lang="en-US" dirty="0"/>
              <a:t>Pay attention to expiration dates</a:t>
            </a:r>
          </a:p>
          <a:p>
            <a:pPr marL="171450" indent="-171450">
              <a:buFont typeface="Arial" panose="020B0604020202020204" pitchFamily="34" charset="0"/>
              <a:buChar char="•"/>
            </a:pPr>
            <a:r>
              <a:rPr lang="en-US" dirty="0"/>
              <a:t>Never tell children that medicine is candy</a:t>
            </a:r>
          </a:p>
          <a:p>
            <a:pPr marL="171450" indent="-171450">
              <a:buFont typeface="Arial" panose="020B0604020202020204" pitchFamily="34" charset="0"/>
              <a:buChar char="•"/>
            </a:pPr>
            <a:r>
              <a:rPr lang="en-US" dirty="0"/>
              <a:t>Model behavior – Do not take medicine in front of children</a:t>
            </a:r>
          </a:p>
          <a:p>
            <a:pPr marL="171450" indent="-171450">
              <a:buFont typeface="Arial" panose="020B0604020202020204" pitchFamily="34" charset="0"/>
              <a:buChar char="•"/>
            </a:pPr>
            <a:r>
              <a:rPr lang="en-US" dirty="0"/>
              <a:t>Keep all purses and other containers that may contain medications out of child’s reach</a:t>
            </a:r>
          </a:p>
          <a:p>
            <a:pPr marL="171450" indent="-171450">
              <a:buFont typeface="Arial" panose="020B0604020202020204" pitchFamily="34" charset="0"/>
              <a:buChar char="•"/>
            </a:pPr>
            <a:r>
              <a:rPr lang="en-US" dirty="0"/>
              <a:t>Practice proper disposal of medication</a:t>
            </a:r>
          </a:p>
          <a:p>
            <a:endParaRPr lang="en-US" dirty="0"/>
          </a:p>
          <a:p>
            <a:r>
              <a:rPr lang="en-US" dirty="0"/>
              <a:t>More information on medications:</a:t>
            </a:r>
          </a:p>
          <a:p>
            <a:pPr marL="171450" indent="-171450">
              <a:buFont typeface="Arial" panose="020B0604020202020204" pitchFamily="34" charset="0"/>
              <a:buChar char="•"/>
            </a:pPr>
            <a:r>
              <a:rPr lang="en-US" dirty="0">
                <a:hlinkClick r:id="rId5"/>
              </a:rPr>
              <a:t>https://www.preventchildinjury.org/toolkits/medicationsafety</a:t>
            </a:r>
            <a:endParaRPr lang="en-US" dirty="0"/>
          </a:p>
          <a:p>
            <a:pPr marL="171450" indent="-171450">
              <a:buFont typeface="Arial" panose="020B0604020202020204" pitchFamily="34" charset="0"/>
              <a:buChar char="•"/>
            </a:pPr>
            <a:r>
              <a:rPr lang="en-US" dirty="0">
                <a:hlinkClick r:id="rId6"/>
              </a:rPr>
              <a:t>https://aapcc.org/prevention/over-counter-medicine-safety</a:t>
            </a:r>
            <a:endParaRPr lang="en-US" dirty="0"/>
          </a:p>
          <a:p>
            <a:pPr marL="171450" indent="-171450">
              <a:buFont typeface="Arial" panose="020B0604020202020204" pitchFamily="34" charset="0"/>
              <a:buChar char="•"/>
            </a:pPr>
            <a:r>
              <a:rPr lang="en-US" dirty="0">
                <a:hlinkClick r:id="rId7"/>
              </a:rPr>
              <a:t>https://aapcc.org/prevention/medication-safety</a:t>
            </a:r>
            <a:endParaRPr lang="en-US" dirty="0"/>
          </a:p>
          <a:p>
            <a:pPr marL="171450" indent="-171450">
              <a:buFont typeface="Arial" panose="020B0604020202020204" pitchFamily="34" charset="0"/>
              <a:buChar char="•"/>
            </a:pPr>
            <a:r>
              <a:rPr lang="en-US" dirty="0">
                <a:hlinkClick r:id="rId8"/>
              </a:rPr>
              <a:t>https://aapcc.org/prevention/older-adults-medicine-safety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9"/>
              </a:rPr>
              <a:t>https://aapcc.org/track/opioids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10</a:t>
            </a:fld>
            <a:endParaRPr lang="en-US"/>
          </a:p>
        </p:txBody>
      </p:sp>
    </p:spTree>
    <p:extLst>
      <p:ext uri="{BB962C8B-B14F-4D97-AF65-F5344CB8AC3E}">
        <p14:creationId xmlns:p14="http://schemas.microsoft.com/office/powerpoint/2010/main" val="121024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Image of child reaching into sink cabinet:</a:t>
            </a:r>
            <a:r>
              <a:rPr lang="en-US" sz="1200" b="1" dirty="0"/>
              <a:t> </a:t>
            </a:r>
            <a:r>
              <a:rPr lang="en-US" dirty="0"/>
              <a:t>https://www.nsc.org/home-safety/safety-topics/other-poisons/household-products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More information on household products:</a:t>
            </a:r>
          </a:p>
          <a:p>
            <a:pPr marL="171450" indent="-171450">
              <a:buFont typeface="Arial" panose="020B0604020202020204" pitchFamily="34" charset="0"/>
              <a:buChar char="•"/>
            </a:pPr>
            <a:r>
              <a:rPr lang="en-US" dirty="0">
                <a:hlinkClick r:id="rId3"/>
              </a:rPr>
              <a:t>https://www.preventchildinjury.org/toolkits/laundry-detergent-packets</a:t>
            </a:r>
            <a:endParaRPr lang="en-US" dirty="0"/>
          </a:p>
          <a:p>
            <a:pPr marL="171450" indent="-171450">
              <a:buFont typeface="Arial" panose="020B0604020202020204" pitchFamily="34" charset="0"/>
              <a:buChar char="•"/>
            </a:pPr>
            <a:r>
              <a:rPr lang="en-US" dirty="0">
                <a:hlinkClick r:id="rId4"/>
              </a:rPr>
              <a:t>https://aapcc.org/prevention/home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a:rPr>
              <a:t>https://aapcc.org/track/hand-sanitizer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indent="0">
              <a:buNone/>
            </a:pPr>
            <a:r>
              <a:rPr lang="en-US" b="0" dirty="0"/>
              <a:t>Possible symptoms*:</a:t>
            </a:r>
            <a:r>
              <a:rPr lang="en-US" b="1" dirty="0"/>
              <a:t> </a:t>
            </a:r>
            <a:r>
              <a:rPr lang="en-US" dirty="0"/>
              <a:t>Skin/eye irritation, inability to swallow, convulsing, loss of consciousness</a:t>
            </a:r>
            <a:endParaRPr lang="en-US" b="1" dirty="0"/>
          </a:p>
          <a:p>
            <a:pPr marL="0" indent="0">
              <a:buNone/>
            </a:pPr>
            <a:endParaRPr lang="en-US" b="1" dirty="0"/>
          </a:p>
          <a:p>
            <a:pPr marL="0" indent="0">
              <a:buNone/>
            </a:pPr>
            <a:r>
              <a:rPr lang="en-US" b="1" dirty="0"/>
              <a:t>*</a:t>
            </a:r>
            <a:r>
              <a:rPr lang="en-US" dirty="0"/>
              <a:t>Reactions and symptoms will vary based on the product and the amount of exposure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11</a:t>
            </a:fld>
            <a:endParaRPr lang="en-US"/>
          </a:p>
        </p:txBody>
      </p:sp>
    </p:spTree>
    <p:extLst>
      <p:ext uri="{BB962C8B-B14F-4D97-AF65-F5344CB8AC3E}">
        <p14:creationId xmlns:p14="http://schemas.microsoft.com/office/powerpoint/2010/main" val="471853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Kids Safe Around Liquid Laundry Packets infographic: </a:t>
            </a:r>
            <a:r>
              <a:rPr lang="en-US" dirty="0">
                <a:hlinkClick r:id="rId3"/>
              </a:rPr>
              <a:t>https://safekids.org/infographic/keeping-kids-safe-around-liquid-laundry-packets</a:t>
            </a:r>
            <a:endParaRPr lang="en-US" dirty="0"/>
          </a:p>
          <a:p>
            <a:endParaRPr lang="en-US" dirty="0"/>
          </a:p>
          <a:p>
            <a:r>
              <a:rPr lang="en-US" dirty="0"/>
              <a:t>Information taken from:</a:t>
            </a:r>
          </a:p>
          <a:p>
            <a:pPr marL="171450" indent="-171450">
              <a:buFont typeface="Arial" panose="020B0604020202020204" pitchFamily="34" charset="0"/>
              <a:buChar char="•"/>
            </a:pPr>
            <a:r>
              <a:rPr lang="en-US" dirty="0">
                <a:hlinkClick r:id="rId4"/>
              </a:rPr>
              <a:t>https://calpoison.org/you/prevent</a:t>
            </a:r>
            <a:endParaRPr lang="en-US" dirty="0"/>
          </a:p>
          <a:p>
            <a:endParaRPr lang="en-US" dirty="0"/>
          </a:p>
          <a:p>
            <a:r>
              <a:rPr lang="en-US" dirty="0"/>
              <a:t>Household Products: Prevention</a:t>
            </a:r>
          </a:p>
          <a:p>
            <a:pPr marL="171450" indent="-171450">
              <a:buFont typeface="Arial" panose="020B0604020202020204" pitchFamily="34" charset="0"/>
              <a:buChar char="•"/>
            </a:pPr>
            <a:r>
              <a:rPr lang="en-US" dirty="0"/>
              <a:t>Keep in mind that there is no such thing as a 100% child-proof lock or container</a:t>
            </a:r>
          </a:p>
          <a:p>
            <a:pPr marL="171450" indent="-171450">
              <a:buFont typeface="Arial" panose="020B0604020202020204" pitchFamily="34" charset="0"/>
              <a:buChar char="•"/>
            </a:pPr>
            <a:r>
              <a:rPr lang="en-US" sz="1200" dirty="0"/>
              <a:t>Use child resistant covers and original containers</a:t>
            </a:r>
          </a:p>
          <a:p>
            <a:pPr marL="171450" indent="-171450">
              <a:buFont typeface="Arial" panose="020B0604020202020204" pitchFamily="34" charset="0"/>
              <a:buChar char="•"/>
            </a:pPr>
            <a:r>
              <a:rPr lang="en-US" sz="1200" dirty="0"/>
              <a:t>Keep in locked cabinets</a:t>
            </a:r>
          </a:p>
          <a:p>
            <a:pPr marL="171450" indent="-171450">
              <a:buFont typeface="Arial" panose="020B0604020202020204" pitchFamily="34" charset="0"/>
              <a:buChar char="•"/>
            </a:pPr>
            <a:r>
              <a:rPr lang="en-US" sz="1200" dirty="0"/>
              <a:t>Store products and food in separate areas</a:t>
            </a:r>
          </a:p>
          <a:p>
            <a:pPr marL="171450" indent="-171450">
              <a:buFont typeface="Arial" panose="020B0604020202020204" pitchFamily="34" charset="0"/>
              <a:buChar char="•"/>
            </a:pPr>
            <a:r>
              <a:rPr lang="en-US" sz="1200" dirty="0"/>
              <a:t>Return products to safe storage immediately after use</a:t>
            </a:r>
          </a:p>
          <a:p>
            <a:pPr marL="171450" indent="-171450">
              <a:buFont typeface="Arial" panose="020B0604020202020204" pitchFamily="34" charset="0"/>
              <a:buChar char="•"/>
            </a:pPr>
            <a:r>
              <a:rPr lang="en-US" sz="1200" dirty="0"/>
              <a:t>Always keep an eye on your child when a product is within reach</a:t>
            </a:r>
          </a:p>
          <a:p>
            <a:pPr marL="171450" indent="-171450">
              <a:buFont typeface="Arial" panose="020B0604020202020204" pitchFamily="34" charset="0"/>
              <a:buChar char="•"/>
            </a:pPr>
            <a:r>
              <a:rPr lang="en-US" sz="1200" dirty="0"/>
              <a:t>Read and follow labels and directions</a:t>
            </a:r>
            <a:endParaRPr lang="en-US" dirty="0"/>
          </a:p>
          <a:p>
            <a:endParaRPr lang="en-US" dirty="0"/>
          </a:p>
          <a:p>
            <a:r>
              <a:rPr lang="en-US" dirty="0"/>
              <a:t>More information on household products:</a:t>
            </a:r>
          </a:p>
          <a:p>
            <a:pPr marL="171450" indent="-171450">
              <a:buFont typeface="Arial" panose="020B0604020202020204" pitchFamily="34" charset="0"/>
              <a:buChar char="•"/>
            </a:pPr>
            <a:r>
              <a:rPr lang="en-US" dirty="0">
                <a:hlinkClick r:id="rId5"/>
              </a:rPr>
              <a:t>https://www.preventchildinjury.org/toolkits/laundry-detergent-packets</a:t>
            </a:r>
            <a:endParaRPr lang="en-US" dirty="0"/>
          </a:p>
          <a:p>
            <a:pPr marL="171450" indent="-171450">
              <a:buFont typeface="Arial" panose="020B0604020202020204" pitchFamily="34" charset="0"/>
              <a:buChar char="•"/>
            </a:pPr>
            <a:r>
              <a:rPr lang="en-US" dirty="0">
                <a:hlinkClick r:id="rId6"/>
              </a:rPr>
              <a:t>https://aapcc.org/prevention/home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a:rPr>
              <a:t>https://aapcc.org/track/hand-sanitizer</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12</a:t>
            </a:fld>
            <a:endParaRPr lang="en-US"/>
          </a:p>
        </p:txBody>
      </p:sp>
    </p:spTree>
    <p:extLst>
      <p:ext uri="{BB962C8B-B14F-4D97-AF65-F5344CB8AC3E}">
        <p14:creationId xmlns:p14="http://schemas.microsoft.com/office/powerpoint/2010/main" val="348602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dirty="0"/>
              <a:t>Image of magnifying glass on food:</a:t>
            </a:r>
            <a:r>
              <a:rPr lang="en-US" sz="1200" b="0" u="none" kern="1200" dirty="0">
                <a:solidFill>
                  <a:schemeClr val="tx1"/>
                </a:solidFill>
                <a:effectLst/>
                <a:latin typeface="+mn-lt"/>
                <a:ea typeface="+mn-ea"/>
                <a:cs typeface="+mn-cs"/>
              </a:rPr>
              <a:t> </a:t>
            </a:r>
            <a:r>
              <a:rPr lang="en-US" sz="1200" u="none" kern="1200" dirty="0">
                <a:solidFill>
                  <a:schemeClr val="accent1"/>
                </a:solidFill>
                <a:effectLst/>
                <a:latin typeface="+mn-lt"/>
                <a:ea typeface="+mn-ea"/>
                <a:cs typeface="+mn-cs"/>
              </a:rPr>
              <a:t>https://safetymanagementgroup.com/keeping-food-from-poisoning-your-workplace/ </a:t>
            </a:r>
            <a:endParaRPr lang="en-US" u="none" dirty="0">
              <a:solidFill>
                <a:schemeClr val="accent1"/>
              </a:solidFill>
            </a:endParaRPr>
          </a:p>
          <a:p>
            <a:endParaRPr lang="en-US" sz="1200" dirty="0"/>
          </a:p>
          <a:p>
            <a:r>
              <a:rPr lang="en-US" sz="1200" dirty="0"/>
              <a:t>Information taken from:</a:t>
            </a:r>
          </a:p>
          <a:p>
            <a:pPr marL="171450" indent="-171450">
              <a:buFont typeface="Arial" panose="020B0604020202020204" pitchFamily="34" charset="0"/>
              <a:buChar char="•"/>
            </a:pPr>
            <a:r>
              <a:rPr lang="en-US" dirty="0">
                <a:hlinkClick r:id="rId3"/>
              </a:rPr>
              <a:t>https://www.foodsafety.gov/food-poisoning</a:t>
            </a:r>
            <a:endParaRPr lang="en-US" dirty="0"/>
          </a:p>
          <a:p>
            <a:pPr marL="0" indent="0">
              <a:buFont typeface="Arial" panose="020B0604020202020204" pitchFamily="34" charset="0"/>
              <a:buNone/>
            </a:pPr>
            <a:endParaRPr lang="en-US" sz="1200" dirty="0"/>
          </a:p>
          <a:p>
            <a:r>
              <a:rPr lang="en-US" sz="1200" dirty="0"/>
              <a:t>How Food Poisoning Happens:</a:t>
            </a:r>
          </a:p>
          <a:p>
            <a:pPr marL="171450" indent="-171450">
              <a:buFont typeface="Arial" panose="020B0604020202020204" pitchFamily="34" charset="0"/>
              <a:buChar char="•"/>
            </a:pPr>
            <a:r>
              <a:rPr lang="en-US" sz="1200" dirty="0"/>
              <a:t>Bacteria are the most common cause of food poisoning</a:t>
            </a:r>
          </a:p>
          <a:p>
            <a:pPr marL="171450" indent="-171450">
              <a:buFont typeface="Arial" panose="020B0604020202020204" pitchFamily="34" charset="0"/>
              <a:buChar char="•"/>
            </a:pPr>
            <a:r>
              <a:rPr lang="en-US" sz="1200" dirty="0"/>
              <a:t>In the U.S., common parasites are protozoa, roundworms, and tapeworms</a:t>
            </a:r>
          </a:p>
          <a:p>
            <a:pPr marL="171450" indent="-171450">
              <a:buFont typeface="Arial" panose="020B0604020202020204" pitchFamily="34" charset="0"/>
              <a:buChar char="•"/>
            </a:pPr>
            <a:r>
              <a:rPr lang="en-US" sz="1200" dirty="0"/>
              <a:t>Contaminants can include natural or added chemical toxins</a:t>
            </a:r>
          </a:p>
          <a:p>
            <a:pPr marL="171450" indent="-171450">
              <a:buFont typeface="Arial" panose="020B0604020202020204" pitchFamily="34" charset="0"/>
              <a:buChar char="•"/>
            </a:pPr>
            <a:r>
              <a:rPr lang="en-US" sz="1200" dirty="0"/>
              <a:t>Common allergens are </a:t>
            </a:r>
            <a:r>
              <a:rPr lang="en-US" sz="1200" b="0" i="0" kern="1200" dirty="0">
                <a:solidFill>
                  <a:schemeClr val="tx1"/>
                </a:solidFill>
                <a:effectLst/>
                <a:latin typeface="+mn-lt"/>
                <a:ea typeface="+mn-ea"/>
                <a:cs typeface="+mn-cs"/>
              </a:rPr>
              <a:t>nuts, milk, eggs, fish, crustacean shellfish, tree nuts, peanuts, wheat, and soybeans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These are listed on food packaging—make sure to know which allergens your child has and to read labels before purchasing</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Possible symptoms: </a:t>
            </a:r>
            <a:r>
              <a:rPr lang="en-US" dirty="0"/>
              <a:t>Upset stomach, stomach cramps, nausea, diarrhea, vomiting, fever, dehydration</a:t>
            </a:r>
          </a:p>
          <a:p>
            <a:endParaRPr lang="en-US" sz="1200" dirty="0"/>
          </a:p>
          <a:p>
            <a:r>
              <a:rPr lang="en-US" sz="1200" dirty="0"/>
              <a:t>More information on food poisoning:</a:t>
            </a:r>
          </a:p>
          <a:p>
            <a:pPr marL="171450" indent="-171450">
              <a:buFont typeface="Arial" panose="020B0604020202020204" pitchFamily="34" charset="0"/>
              <a:buChar char="•"/>
            </a:pPr>
            <a:r>
              <a:rPr lang="en-US" dirty="0">
                <a:hlinkClick r:id="rId4"/>
              </a:rPr>
              <a:t>https://poisonhelp.hrsa.gov/faq/food-poisoning</a:t>
            </a:r>
            <a:endParaRPr lang="en-US" dirty="0"/>
          </a:p>
          <a:p>
            <a:pPr marL="171450" indent="-171450">
              <a:buFont typeface="Arial" panose="020B0604020202020204" pitchFamily="34" charset="0"/>
              <a:buChar char="•"/>
            </a:pPr>
            <a:r>
              <a:rPr lang="en-US" dirty="0">
                <a:hlinkClick r:id="rId5"/>
              </a:rPr>
              <a:t>https://aapcc.org/prevention/food-mushroom-poisoning</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13</a:t>
            </a:fld>
            <a:endParaRPr lang="en-US"/>
          </a:p>
        </p:txBody>
      </p:sp>
    </p:spTree>
    <p:extLst>
      <p:ext uri="{BB962C8B-B14F-4D97-AF65-F5344CB8AC3E}">
        <p14:creationId xmlns:p14="http://schemas.microsoft.com/office/powerpoint/2010/main" val="140910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taken from:</a:t>
            </a:r>
          </a:p>
          <a:p>
            <a:pPr marL="171450" indent="-171450">
              <a:buFont typeface="Arial" panose="020B0604020202020204" pitchFamily="34" charset="0"/>
              <a:buChar char="•"/>
            </a:pPr>
            <a:r>
              <a:rPr lang="en-US" sz="1200" dirty="0">
                <a:hlinkClick r:id="rId3"/>
              </a:rPr>
              <a:t>https://aapcc.org/Prevention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4"/>
              </a:rPr>
              <a:t>https://www.foodsafety.gov/food-poisoning</a:t>
            </a:r>
            <a:endParaRPr lang="en-US" sz="1200" dirty="0"/>
          </a:p>
          <a:p>
            <a:endParaRPr lang="en-US" sz="1200" dirty="0"/>
          </a:p>
          <a:p>
            <a:r>
              <a:rPr lang="en-US" sz="1200" dirty="0"/>
              <a:t>More information on food poisoning:</a:t>
            </a:r>
          </a:p>
          <a:p>
            <a:pPr marL="171450" indent="-171450">
              <a:buFont typeface="Arial" panose="020B0604020202020204" pitchFamily="34" charset="0"/>
              <a:buChar char="•"/>
            </a:pPr>
            <a:r>
              <a:rPr lang="en-US" dirty="0">
                <a:hlinkClick r:id="rId5"/>
              </a:rPr>
              <a:t>https://poisonhelp.hrsa.gov/faq/food-poisoning</a:t>
            </a:r>
            <a:endParaRPr lang="en-US" dirty="0"/>
          </a:p>
          <a:p>
            <a:pPr marL="171450" indent="-171450">
              <a:buFont typeface="Arial" panose="020B0604020202020204" pitchFamily="34" charset="0"/>
              <a:buChar char="•"/>
            </a:pPr>
            <a:r>
              <a:rPr lang="en-US" dirty="0">
                <a:hlinkClick r:id="rId6"/>
              </a:rPr>
              <a:t>https://aapcc.org/prevention/food-mushroom-poisoning</a:t>
            </a:r>
            <a:endParaRPr lang="en-US" dirty="0"/>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14</a:t>
            </a:fld>
            <a:endParaRPr lang="en-US"/>
          </a:p>
        </p:txBody>
      </p:sp>
    </p:spTree>
    <p:extLst>
      <p:ext uri="{BB962C8B-B14F-4D97-AF65-F5344CB8AC3E}">
        <p14:creationId xmlns:p14="http://schemas.microsoft.com/office/powerpoint/2010/main" val="1021484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Carbon Monoxide-The Silent Killer infographic: </a:t>
            </a:r>
            <a:r>
              <a:rPr lang="en-US" dirty="0"/>
              <a:t>https://safety-culture-training.com/Safety-System-News_Blog/carbon-monoxide-safety.aspx </a:t>
            </a:r>
          </a:p>
          <a:p>
            <a:endParaRPr lang="en-US" dirty="0"/>
          </a:p>
          <a:p>
            <a:r>
              <a:rPr lang="en-US" dirty="0"/>
              <a:t>Information taken from:</a:t>
            </a:r>
          </a:p>
          <a:p>
            <a:pPr marL="171450" indent="-171450">
              <a:buFont typeface="Arial" panose="020B0604020202020204" pitchFamily="34" charset="0"/>
              <a:buChar char="•"/>
            </a:pPr>
            <a:r>
              <a:rPr lang="en-US" dirty="0">
                <a:hlinkClick r:id="rId3"/>
              </a:rPr>
              <a:t>https://www.hud.gov/sites/documents/OHHLHCFLYERCM.PDF</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How Carbon Monoxide Poisoning Happens</a:t>
            </a:r>
          </a:p>
          <a:p>
            <a:pPr marL="171450" indent="-171450">
              <a:buFont typeface="Arial" panose="020B0604020202020204" pitchFamily="34" charset="0"/>
              <a:buChar char="•"/>
            </a:pPr>
            <a:r>
              <a:rPr lang="en-US" dirty="0"/>
              <a:t>Read manufacturer’s instructions prior to using any fuel-burning appliances in your home</a:t>
            </a:r>
          </a:p>
          <a:p>
            <a:pPr marL="171450" indent="-171450">
              <a:buFont typeface="Arial" panose="020B0604020202020204" pitchFamily="34" charset="0"/>
              <a:buChar char="•"/>
            </a:pPr>
            <a:r>
              <a:rPr lang="en-US" dirty="0"/>
              <a:t>Combustion equipment includes things like furnaces and water heaters</a:t>
            </a:r>
          </a:p>
          <a:p>
            <a:pPr marL="0" lv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Possible symptoms: </a:t>
            </a:r>
            <a:r>
              <a:rPr lang="en-US" dirty="0"/>
              <a:t>Headaches, dizziness, and nausea; can easily be misdiagnosed.</a:t>
            </a: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More information on Carbon Monoxide Poisoning</a:t>
            </a:r>
          </a:p>
          <a:p>
            <a:pPr marL="171450" lvl="0" indent="-171450">
              <a:buFont typeface="Arial" panose="020B0604020202020204" pitchFamily="34" charset="0"/>
              <a:buChar char="•"/>
            </a:pPr>
            <a:r>
              <a:rPr lang="en-US" dirty="0">
                <a:hlinkClick r:id="rId4"/>
              </a:rPr>
              <a:t>https://www.safekids.org/safetytips/field_risks/carbon-monoxide?page=1</a:t>
            </a:r>
            <a:endParaRPr lang="en-US" dirty="0"/>
          </a:p>
          <a:p>
            <a:pPr marL="171450" lvl="0" indent="-171450">
              <a:buFont typeface="Arial" panose="020B0604020202020204" pitchFamily="34" charset="0"/>
              <a:buChar char="•"/>
            </a:pPr>
            <a:r>
              <a:rPr lang="fr-FR" sz="1200" u="sng" kern="1200" dirty="0">
                <a:solidFill>
                  <a:schemeClr val="tx1"/>
                </a:solidFill>
                <a:effectLst/>
                <a:latin typeface="+mn-lt"/>
                <a:ea typeface="+mn-ea"/>
                <a:cs typeface="+mn-cs"/>
                <a:hlinkClick r:id="rId5"/>
              </a:rPr>
              <a:t>https://www.cdc.gov/co/</a:t>
            </a:r>
            <a:endParaRPr lang="fr-FR"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hlinkClick r:id="rId6"/>
              </a:rPr>
              <a:t>https://calpoison.org/topics/carbon-monoxide</a:t>
            </a:r>
            <a:endParaRPr lang="en-US" dirty="0"/>
          </a:p>
          <a:p>
            <a:pPr marL="171450" lvl="0" indent="-171450">
              <a:buFont typeface="Arial" panose="020B0604020202020204" pitchFamily="34" charset="0"/>
              <a:buChar char="•"/>
            </a:pPr>
            <a:r>
              <a:rPr lang="en-US" dirty="0">
                <a:hlinkClick r:id="rId7"/>
              </a:rPr>
              <a:t>https://poisonhelp.hrsa.gov/faq/carbon-monoxide</a:t>
            </a:r>
            <a:endParaRPr lang="en-US" dirty="0"/>
          </a:p>
          <a:p>
            <a:pPr marL="171450" lvl="0" indent="-171450">
              <a:buFont typeface="Arial" panose="020B0604020202020204" pitchFamily="34" charset="0"/>
              <a:buChar char="•"/>
            </a:pPr>
            <a:r>
              <a:rPr lang="en-US" dirty="0">
                <a:hlinkClick r:id="rId8"/>
              </a:rPr>
              <a:t>http://www.homesafetycouncil.org/SafetyGuide/sg_co_w001.asp</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15</a:t>
            </a:fld>
            <a:endParaRPr lang="en-US"/>
          </a:p>
        </p:txBody>
      </p:sp>
    </p:spTree>
    <p:extLst>
      <p:ext uri="{BB962C8B-B14F-4D97-AF65-F5344CB8AC3E}">
        <p14:creationId xmlns:p14="http://schemas.microsoft.com/office/powerpoint/2010/main" val="3168503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Monoxide (CO) Poisoning infographic: </a:t>
            </a:r>
            <a:r>
              <a:rPr lang="en-US" dirty="0">
                <a:hlinkClick r:id="rId3"/>
              </a:rPr>
              <a:t>https://www.nphic.org/toolkits/carbon-monoxide</a:t>
            </a:r>
            <a:endParaRPr lang="en-US" dirty="0"/>
          </a:p>
          <a:p>
            <a:endParaRPr lang="en-US" dirty="0"/>
          </a:p>
          <a:p>
            <a:r>
              <a:rPr lang="en-US" dirty="0"/>
              <a:t>Information taken from:</a:t>
            </a:r>
          </a:p>
          <a:p>
            <a:pPr marL="171450" indent="-171450">
              <a:buFont typeface="Arial" panose="020B0604020202020204" pitchFamily="34" charset="0"/>
              <a:buChar char="•"/>
            </a:pPr>
            <a:r>
              <a:rPr lang="en-US" dirty="0">
                <a:hlinkClick r:id="rId4"/>
              </a:rPr>
              <a:t>https://www.safekids.org/sites/default/files/documents/carbon_monoxide_poisoning_prevention_2015.pdf</a:t>
            </a:r>
            <a:endParaRPr lang="en-US" dirty="0"/>
          </a:p>
          <a:p>
            <a:endParaRPr lang="en-US" sz="1200" dirty="0"/>
          </a:p>
          <a:p>
            <a:r>
              <a:rPr lang="en-US" sz="1200" dirty="0"/>
              <a:t>Carbon Monoxide</a:t>
            </a:r>
          </a:p>
          <a:p>
            <a:pPr marL="171450" indent="-171450">
              <a:lnSpc>
                <a:spcPct val="110000"/>
              </a:lnSpc>
              <a:buFont typeface="Arial" panose="020B0604020202020204" pitchFamily="34" charset="0"/>
              <a:buChar char="•"/>
            </a:pPr>
            <a:r>
              <a:rPr lang="en-US" sz="1200" dirty="0"/>
              <a:t>Install a carbon monoxide alarm on each level of your home</a:t>
            </a:r>
          </a:p>
          <a:p>
            <a:pPr marL="171450" indent="-171450">
              <a:lnSpc>
                <a:spcPct val="110000"/>
              </a:lnSpc>
              <a:buFont typeface="Arial" panose="020B0604020202020204" pitchFamily="34" charset="0"/>
              <a:buChar char="•"/>
            </a:pPr>
            <a:r>
              <a:rPr lang="en-US" sz="1200" dirty="0"/>
              <a:t>Make sure that installed carbon monoxide alarms are working properly</a:t>
            </a:r>
          </a:p>
          <a:p>
            <a:pPr marL="171450" indent="-171450">
              <a:lnSpc>
                <a:spcPct val="110000"/>
              </a:lnSpc>
              <a:buFont typeface="Arial" panose="020B0604020202020204" pitchFamily="34" charset="0"/>
              <a:buChar char="•"/>
            </a:pPr>
            <a:r>
              <a:rPr lang="en-US" sz="1200" dirty="0"/>
              <a:t>If you have multiple alarms, connect them if possible</a:t>
            </a:r>
          </a:p>
          <a:p>
            <a:pPr marL="171450" indent="-171450">
              <a:lnSpc>
                <a:spcPct val="110000"/>
              </a:lnSpc>
              <a:buFont typeface="Arial" panose="020B0604020202020204" pitchFamily="34" charset="0"/>
              <a:buChar char="•"/>
            </a:pPr>
            <a:r>
              <a:rPr lang="en-US" sz="1200" dirty="0"/>
              <a:t>If your carbon monoxide alarm sounds, leave your house immediately</a:t>
            </a:r>
          </a:p>
          <a:p>
            <a:pPr marL="171450" indent="-171450">
              <a:lnSpc>
                <a:spcPct val="110000"/>
              </a:lnSpc>
              <a:buFont typeface="Arial" panose="020B0604020202020204" pitchFamily="34" charset="0"/>
              <a:buChar char="•"/>
            </a:pPr>
            <a:r>
              <a:rPr lang="en-US" sz="1200" dirty="0"/>
              <a:t>Remove vehicle from the garage immediately after starting it</a:t>
            </a:r>
          </a:p>
          <a:p>
            <a:pPr marL="171450" indent="-171450">
              <a:lnSpc>
                <a:spcPct val="110000"/>
              </a:lnSpc>
              <a:buFont typeface="Arial" panose="020B0604020202020204" pitchFamily="34" charset="0"/>
              <a:buChar char="•"/>
            </a:pPr>
            <a:r>
              <a:rPr lang="en-US" sz="1200" dirty="0"/>
              <a:t>Use and store gasoline properly</a:t>
            </a:r>
          </a:p>
          <a:p>
            <a:pPr marL="171450" indent="-171450">
              <a:buFont typeface="Arial" panose="020B0604020202020204" pitchFamily="34" charset="0"/>
              <a:buChar char="•"/>
            </a:pPr>
            <a:r>
              <a:rPr lang="en-US" sz="1200" dirty="0"/>
              <a:t>Install alarms near sleeping areas and at least 15 feet away from fuel-burning appliances</a:t>
            </a:r>
          </a:p>
          <a:p>
            <a:pPr marL="171450" indent="-171450">
              <a:buFont typeface="Arial" panose="020B0604020202020204" pitchFamily="34" charset="0"/>
              <a:buChar char="•"/>
            </a:pPr>
            <a:r>
              <a:rPr lang="en-US" sz="1200" dirty="0"/>
              <a:t>Regular carbon monoxide alarm testing should occur once a month</a:t>
            </a:r>
          </a:p>
          <a:p>
            <a:pPr marL="171450" indent="-171450">
              <a:buFont typeface="Arial" panose="020B0604020202020204" pitchFamily="34" charset="0"/>
              <a:buChar char="•"/>
            </a:pPr>
            <a:r>
              <a:rPr lang="en-US" sz="1200" dirty="0"/>
              <a:t>Test alarms regularly and replace them every 5 to 7 years</a:t>
            </a:r>
          </a:p>
          <a:p>
            <a:pPr marL="171450" indent="-171450">
              <a:buFont typeface="Arial" panose="020B0604020202020204" pitchFamily="34" charset="0"/>
              <a:buChar char="•"/>
            </a:pPr>
            <a:r>
              <a:rPr lang="en-US" sz="1200" dirty="0"/>
              <a:t>If alarms are connected, then all will sound if one sounds</a:t>
            </a:r>
          </a:p>
          <a:p>
            <a:pPr marL="171450" indent="-171450">
              <a:buFont typeface="Arial" panose="020B0604020202020204" pitchFamily="34" charset="0"/>
              <a:buChar char="•"/>
            </a:pPr>
            <a:r>
              <a:rPr lang="en-US" sz="1200" dirty="0"/>
              <a:t>Call your fire department’s non-emergency phone number to find out what phone number to call if the carbon monoxide alarm sounds</a:t>
            </a:r>
          </a:p>
          <a:p>
            <a:pPr marL="171450" indent="-171450">
              <a:buFont typeface="Arial" panose="020B0604020202020204" pitchFamily="34" charset="0"/>
              <a:buChar char="•"/>
            </a:pPr>
            <a:r>
              <a:rPr lang="en-US" sz="1200" dirty="0"/>
              <a:t>Carbon monoxide alarms are not substitutes for smoke alarms, and vice versa</a:t>
            </a:r>
          </a:p>
          <a:p>
            <a:pPr marL="171450" indent="-171450">
              <a:buFont typeface="Arial" panose="020B0604020202020204" pitchFamily="34" charset="0"/>
              <a:buChar char="•"/>
            </a:pPr>
            <a:r>
              <a:rPr lang="en-US" dirty="0"/>
              <a:t>Do not use your oven or stovetop to heat your home</a:t>
            </a:r>
          </a:p>
          <a:p>
            <a:pPr marL="171450" indent="-171450">
              <a:buFont typeface="Arial" panose="020B0604020202020204" pitchFamily="34" charset="0"/>
              <a:buChar char="•"/>
            </a:pPr>
            <a:r>
              <a:rPr lang="en-US" dirty="0"/>
              <a:t>Make sure that any vents for indoor appliances are free from debris</a:t>
            </a:r>
          </a:p>
          <a:p>
            <a:pPr marL="171450" indent="-171450">
              <a:buFont typeface="Arial" panose="020B0604020202020204" pitchFamily="34" charset="0"/>
              <a:buChar char="•"/>
            </a:pPr>
            <a:r>
              <a:rPr lang="en-US" dirty="0"/>
              <a:t>Do not use a grill, generator, or camping stove inside your house, garage, or near a window</a:t>
            </a:r>
            <a:endParaRPr lang="en-US" sz="1200" dirty="0"/>
          </a:p>
          <a:p>
            <a:pPr marL="171450" indent="-171450">
              <a:buFont typeface="Arial" panose="020B0604020202020204" pitchFamily="34" charset="0"/>
              <a:buChar char="•"/>
            </a:pPr>
            <a:r>
              <a:rPr lang="en-US" sz="1200" dirty="0"/>
              <a:t>Store gasoline in a locked location that children cannot access</a:t>
            </a:r>
          </a:p>
          <a:p>
            <a:pPr marL="628650" lvl="1" indent="-171450">
              <a:buFont typeface="Arial" panose="020B0604020202020204" pitchFamily="34" charset="0"/>
              <a:buChar char="•"/>
            </a:pPr>
            <a:r>
              <a:rPr lang="en-US" sz="1200" dirty="0"/>
              <a:t>Away from heat, spark, or flame</a:t>
            </a:r>
          </a:p>
          <a:p>
            <a:pPr marL="628650" lvl="1" indent="-171450">
              <a:buFont typeface="Arial" panose="020B0604020202020204" pitchFamily="34" charset="0"/>
              <a:buChar char="•"/>
            </a:pPr>
            <a:r>
              <a:rPr lang="en-US" sz="1200" dirty="0"/>
              <a:t>Outside your vehicle and living space</a:t>
            </a:r>
          </a:p>
          <a:p>
            <a:pPr marL="628650" lvl="1" indent="-171450">
              <a:buFont typeface="Arial" panose="020B0604020202020204" pitchFamily="34" charset="0"/>
              <a:buChar char="•"/>
            </a:pPr>
            <a:r>
              <a:rPr lang="en-US" sz="1200" dirty="0"/>
              <a:t>Never mix gasoline with fire</a:t>
            </a:r>
          </a:p>
          <a:p>
            <a:pPr marL="457200" lvl="1" indent="0">
              <a:buFont typeface="Arial" panose="020B0604020202020204" pitchFamily="34" charset="0"/>
              <a:buNone/>
            </a:pPr>
            <a:endParaRPr lang="en-US" sz="1200" dirty="0"/>
          </a:p>
          <a:p>
            <a:pPr marL="0" lvl="0" indent="0">
              <a:buFont typeface="Arial" panose="020B0604020202020204" pitchFamily="34" charset="0"/>
              <a:buNone/>
            </a:pPr>
            <a:r>
              <a:rPr lang="en-US" sz="1200" dirty="0"/>
              <a:t> More information on carbon monoxide:</a:t>
            </a:r>
          </a:p>
          <a:p>
            <a:pPr marL="171450" lvl="0" indent="-171450">
              <a:buFont typeface="Arial" panose="020B0604020202020204" pitchFamily="34" charset="0"/>
              <a:buChar char="•"/>
            </a:pPr>
            <a:r>
              <a:rPr lang="en-US" dirty="0">
                <a:hlinkClick r:id="rId5"/>
              </a:rPr>
              <a:t>https://www.safekids.org/safetytips/field_risks/carbon-monoxide?page=1</a:t>
            </a:r>
            <a:endParaRPr lang="en-US" dirty="0"/>
          </a:p>
          <a:p>
            <a:pPr marL="171450" lvl="0" indent="-171450">
              <a:buFont typeface="Arial" panose="020B0604020202020204" pitchFamily="34" charset="0"/>
              <a:buChar char="•"/>
            </a:pPr>
            <a:r>
              <a:rPr lang="fr-FR" sz="1200" u="sng" kern="1200" dirty="0">
                <a:solidFill>
                  <a:schemeClr val="tx1"/>
                </a:solidFill>
                <a:effectLst/>
                <a:latin typeface="+mn-lt"/>
                <a:ea typeface="+mn-ea"/>
                <a:cs typeface="+mn-cs"/>
                <a:hlinkClick r:id="rId6"/>
              </a:rPr>
              <a:t>https://www.cdc.gov/co/</a:t>
            </a:r>
            <a:endParaRPr lang="fr-FR"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hlinkClick r:id="rId7"/>
              </a:rPr>
              <a:t>https://calpoison.org/topics/carbon-monoxide</a:t>
            </a:r>
            <a:endParaRPr lang="en-US" dirty="0"/>
          </a:p>
          <a:p>
            <a:pPr marL="171450" lvl="0" indent="-171450">
              <a:buFont typeface="Arial" panose="020B0604020202020204" pitchFamily="34" charset="0"/>
              <a:buChar char="•"/>
            </a:pPr>
            <a:r>
              <a:rPr lang="en-US" dirty="0">
                <a:hlinkClick r:id="rId8"/>
              </a:rPr>
              <a:t>https://poisonhelp.hrsa.gov/faq/carbon-monoxide</a:t>
            </a:r>
            <a:endParaRPr lang="en-US" dirty="0"/>
          </a:p>
          <a:p>
            <a:pPr marL="171450" lvl="0" indent="-171450">
              <a:buFont typeface="Arial" panose="020B0604020202020204" pitchFamily="34" charset="0"/>
              <a:buChar char="•"/>
            </a:pPr>
            <a:r>
              <a:rPr lang="en-US" dirty="0">
                <a:hlinkClick r:id="rId9"/>
              </a:rPr>
              <a:t>http://www.homesafetycouncil.org/SafetyGuide/sg_co_w001.asp</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16</a:t>
            </a:fld>
            <a:endParaRPr lang="en-US"/>
          </a:p>
        </p:txBody>
      </p:sp>
    </p:spTree>
    <p:extLst>
      <p:ext uri="{BB962C8B-B14F-4D97-AF65-F5344CB8AC3E}">
        <p14:creationId xmlns:p14="http://schemas.microsoft.com/office/powerpoint/2010/main" val="332875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E-Cigarette, or Vaping, Products infographic: </a:t>
            </a:r>
            <a:r>
              <a:rPr lang="en-US" dirty="0"/>
              <a:t>https://www.cdc.gov/tobacco/basic_information/e-cigarettes/pdfs/ecigarette-or-vaping-products-visual-dictionary-508.pdf</a:t>
            </a:r>
          </a:p>
          <a:p>
            <a:endParaRPr lang="en-US" b="1" dirty="0"/>
          </a:p>
          <a:p>
            <a:r>
              <a:rPr lang="en-US" b="0" dirty="0"/>
              <a:t>Information taken from:</a:t>
            </a:r>
          </a:p>
          <a:p>
            <a:pPr marL="171450" indent="-171450">
              <a:buFont typeface="Arial" panose="020B0604020202020204" pitchFamily="34" charset="0"/>
              <a:buChar char="•"/>
            </a:pPr>
            <a:r>
              <a:rPr lang="en-US" dirty="0">
                <a:hlinkClick r:id="rId3"/>
              </a:rPr>
              <a:t>https://www.cdc.gov/tobacco/basic_information/e-cigarettes/about-e-cigarettes.html</a:t>
            </a:r>
            <a:endParaRPr lang="en-US" dirty="0"/>
          </a:p>
          <a:p>
            <a:pPr marL="171450" indent="-171450">
              <a:buFont typeface="Arial" panose="020B0604020202020204" pitchFamily="34" charset="0"/>
              <a:buChar char="•"/>
            </a:pPr>
            <a:r>
              <a:rPr lang="en-US" dirty="0">
                <a:hlinkClick r:id="rId4"/>
              </a:rPr>
              <a:t>https://www.webmd.com/smoking-cessation/nicotine-poisoning-can-you-overdose#1</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Statistics Around E-Cigarettes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United States, youth are more likely than adults to use e-cigarettes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2019, over 5 million U.S. middle and high school students used e-cigarettes in the past 30 days, including 10.5% of middle school students and 27.5% of high school students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Are E-Cigarettes and Liquid Nicotine?</a:t>
            </a:r>
          </a:p>
          <a:p>
            <a:pPr marL="171450" indent="-171450">
              <a:buFont typeface="Arial" panose="020B0604020202020204" pitchFamily="34" charset="0"/>
              <a:buChar char="•"/>
            </a:pPr>
            <a:r>
              <a:rPr lang="en-US" dirty="0"/>
              <a:t>JUUL is a popular brand of e-cigarettes</a:t>
            </a:r>
          </a:p>
          <a:p>
            <a:pPr marL="171450" indent="-171450">
              <a:buFont typeface="Arial" panose="020B0604020202020204" pitchFamily="34" charset="0"/>
              <a:buChar char="•"/>
            </a:pPr>
            <a:r>
              <a:rPr lang="en-US" dirty="0"/>
              <a:t>A single JUUL pod contains approximately 20 times as much nicotine as a cigarette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E-Cigarette and Liquid Nicotine Poisonings Happen</a:t>
            </a:r>
          </a:p>
          <a:p>
            <a:pPr marL="171450" indent="-171450">
              <a:buFont typeface="Arial" panose="020B0604020202020204" pitchFamily="34" charset="0"/>
              <a:buChar char="•"/>
            </a:pPr>
            <a:r>
              <a:rPr lang="en-US" dirty="0"/>
              <a:t>Other harmful chemicals found in e-cigarettes include cancer-causing agents and tiny particles that reach deep into the lungs</a:t>
            </a:r>
          </a:p>
          <a:p>
            <a:pPr marL="171450" indent="-171450">
              <a:buFont typeface="Arial" panose="020B0604020202020204" pitchFamily="34" charset="0"/>
              <a:buChar char="•"/>
            </a:pPr>
            <a:r>
              <a:rPr lang="en-US" dirty="0"/>
              <a:t>Defective e-cigarettes have caused fires and explosions</a:t>
            </a:r>
          </a:p>
          <a:p>
            <a:pPr marL="628650" lvl="1" indent="-171450">
              <a:buFont typeface="Arial" panose="020B0604020202020204" pitchFamily="34" charset="0"/>
              <a:buChar char="•"/>
            </a:pPr>
            <a:r>
              <a:rPr lang="en-US" dirty="0"/>
              <a:t>You can report such fires and explosions to the FDA here: </a:t>
            </a:r>
            <a:r>
              <a:rPr lang="en-US" dirty="0">
                <a:hlinkClick r:id="rId5"/>
              </a:rPr>
              <a:t>https://www.fda.gov/tobacco-products/products-ingredients-components/tips-help-avoid-vape-battery-explosions#red</a:t>
            </a:r>
            <a:endParaRPr lang="en-US" dirty="0"/>
          </a:p>
          <a:p>
            <a:pPr marL="171450" lvl="0" indent="-171450">
              <a:buFont typeface="Arial" panose="020B0604020202020204" pitchFamily="34" charset="0"/>
              <a:buChar char="•"/>
            </a:pPr>
            <a:r>
              <a:rPr lang="en-US" dirty="0"/>
              <a:t>Acute nicotine exposure is incredibly dangerous</a:t>
            </a:r>
          </a:p>
          <a:p>
            <a:pPr marL="628650" lvl="1" indent="-171450">
              <a:buFont typeface="Arial" panose="020B0604020202020204" pitchFamily="34" charset="0"/>
              <a:buChar char="•"/>
            </a:pPr>
            <a:r>
              <a:rPr lang="en-US" dirty="0"/>
              <a:t>Swallowing, breathing, or absorbing e-cigarette liquid through skin or eyes can lead to poisoning</a:t>
            </a:r>
          </a:p>
          <a:p>
            <a:pPr marL="0" lvl="0" indent="0">
              <a:buFont typeface="Arial" panose="020B0604020202020204" pitchFamily="34" charset="0"/>
              <a:buNone/>
            </a:pPr>
            <a:endParaRPr lang="en-US" dirty="0"/>
          </a:p>
          <a:p>
            <a:pPr marL="0" indent="0">
              <a:buNone/>
            </a:pPr>
            <a:r>
              <a:rPr lang="en-US" b="0" dirty="0"/>
              <a:t>Possible symptoms: </a:t>
            </a:r>
          </a:p>
          <a:p>
            <a:pPr marL="171450" indent="-171450">
              <a:buFont typeface="Arial" panose="020B0604020202020204" pitchFamily="34" charset="0"/>
              <a:buChar char="•"/>
            </a:pPr>
            <a:r>
              <a:rPr lang="en-US" b="0" dirty="0"/>
              <a:t>Early (within 15-60 min): Nausea, vomiting, stomachache, mouth watering, rapid breathing, increased heartbeat, increased blood pressure, pale skin, headache, dizziness, confusion</a:t>
            </a:r>
          </a:p>
          <a:p>
            <a:pPr marL="171450" indent="-171450">
              <a:buFont typeface="Arial" panose="020B0604020202020204" pitchFamily="34" charset="0"/>
              <a:buChar char="•"/>
            </a:pPr>
            <a:r>
              <a:rPr lang="en-US" b="0" dirty="0"/>
              <a:t>Late (30 min-4 </a:t>
            </a:r>
            <a:r>
              <a:rPr lang="en-US" b="0" dirty="0" err="1"/>
              <a:t>hr</a:t>
            </a:r>
            <a:r>
              <a:rPr lang="en-US" b="0" dirty="0"/>
              <a:t>): Diarrhea, shallow breathing, slower heartbeat, lower blood pressure, lethargy, feeling weak, slow reflexes, seizures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More information on e-cigarettes and liquid nicotine:</a:t>
            </a:r>
          </a:p>
          <a:p>
            <a:pPr marL="171450" lvl="0" indent="-171450">
              <a:buFont typeface="Arial" panose="020B0604020202020204" pitchFamily="34" charset="0"/>
              <a:buChar char="•"/>
            </a:pPr>
            <a:r>
              <a:rPr lang="en-US" dirty="0">
                <a:hlinkClick r:id="rId6"/>
              </a:rPr>
              <a:t>https://www.cdc.gov/tobacco/basic_information/e-cigarettes/pdfs/e-cigarettes-youth-partners-toolkit-508.pdf</a:t>
            </a:r>
            <a:endParaRPr lang="en-US" dirty="0"/>
          </a:p>
          <a:p>
            <a:pPr marL="171450" lvl="0" indent="-171450">
              <a:buFont typeface="Arial" panose="020B0604020202020204" pitchFamily="34" charset="0"/>
              <a:buChar char="•"/>
            </a:pPr>
            <a:r>
              <a:rPr lang="en-US" dirty="0">
                <a:hlinkClick r:id="rId7"/>
              </a:rPr>
              <a:t>https://www.cdph.ca.gov/Programs/CCDPHP/Pages/Vaping-Health-Advisory.aspx</a:t>
            </a:r>
            <a:endParaRPr lang="en-US" dirty="0"/>
          </a:p>
          <a:p>
            <a:pPr marL="171450" lvl="0" indent="-171450">
              <a:buFont typeface="Arial" panose="020B0604020202020204" pitchFamily="34" charset="0"/>
              <a:buChar char="•"/>
            </a:pPr>
            <a:r>
              <a:rPr lang="en-US" dirty="0">
                <a:hlinkClick r:id="rId8"/>
              </a:rPr>
              <a:t>https://www.nobutts-catalog.org/collections/vape</a:t>
            </a:r>
            <a:endParaRPr lang="en-US" dirty="0"/>
          </a:p>
          <a:p>
            <a:pPr marL="171450" lvl="0" indent="-171450">
              <a:buFont typeface="Arial" panose="020B0604020202020204" pitchFamily="34" charset="0"/>
              <a:buChar char="•"/>
            </a:pPr>
            <a:r>
              <a:rPr lang="en-US" dirty="0">
                <a:hlinkClick r:id="rId9"/>
              </a:rPr>
              <a:t>https://www.preventchildinjury.org/toolkits/2015/9/1/liquid-nicotine-toolkit</a:t>
            </a:r>
            <a:endParaRPr lang="en-US" dirty="0"/>
          </a:p>
          <a:p>
            <a:pPr marL="171450" lvl="0" indent="-171450">
              <a:buFont typeface="Arial" panose="020B0604020202020204" pitchFamily="34" charset="0"/>
              <a:buChar char="•"/>
            </a:pPr>
            <a:r>
              <a:rPr lang="en-US" dirty="0">
                <a:hlinkClick r:id="rId10"/>
              </a:rPr>
              <a:t>https://aapcc.org/prevention/tobacco-liquid-nicotine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11"/>
              </a:rPr>
              <a:t>https://aapcc.org/track/ecigarettes-liquid-nicotine</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17</a:t>
            </a:fld>
            <a:endParaRPr lang="en-US"/>
          </a:p>
        </p:txBody>
      </p:sp>
    </p:spTree>
    <p:extLst>
      <p:ext uri="{BB962C8B-B14F-4D97-AF65-F5344CB8AC3E}">
        <p14:creationId xmlns:p14="http://schemas.microsoft.com/office/powerpoint/2010/main" val="382672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Prevention infographic: </a:t>
            </a:r>
            <a:r>
              <a:rPr lang="en-US" sz="1200" i="0" dirty="0">
                <a:hlinkClick r:id="rId3"/>
              </a:rPr>
              <a:t>https://www.ok.gov/health2/documents/FINAL%20ChildNicotineTobaccoControl_FactSheet%2012.7.2016.pdf/</a:t>
            </a:r>
            <a:r>
              <a:rPr lang="en-US" sz="1200" i="0" dirty="0"/>
              <a:t> </a:t>
            </a:r>
            <a:endParaRPr lang="en-US" i="0" dirty="0"/>
          </a:p>
          <a:p>
            <a:endParaRPr lang="en-US" dirty="0"/>
          </a:p>
          <a:p>
            <a:r>
              <a:rPr lang="en-US" dirty="0"/>
              <a:t>Information taken from:</a:t>
            </a:r>
          </a:p>
          <a:p>
            <a:pPr marL="171450" indent="-171450">
              <a:buFont typeface="Arial" panose="020B0604020202020204" pitchFamily="34" charset="0"/>
              <a:buChar char="•"/>
            </a:pPr>
            <a:r>
              <a:rPr lang="en-US" dirty="0">
                <a:hlinkClick r:id="rId4"/>
              </a:rPr>
              <a:t>https://www.cdc.gov/tobacco/basic_information/e-cigarettes/Quick-Facts-on-the-Risks-of-E-cigarettes-for-Kids-Teens-and-Young-Adults.html</a:t>
            </a:r>
            <a:endParaRPr lang="en-US" dirty="0"/>
          </a:p>
          <a:p>
            <a:pPr marL="171450" indent="-171450">
              <a:buFont typeface="Arial" panose="020B0604020202020204" pitchFamily="34" charset="0"/>
              <a:buChar char="•"/>
            </a:pPr>
            <a:r>
              <a:rPr lang="en-US" dirty="0">
                <a:hlinkClick r:id="rId5"/>
              </a:rPr>
              <a:t>https://www.webmd.com/smoking-cessation/nicotine-poisoning-can-you-overdose#2</a:t>
            </a:r>
            <a:endParaRPr lang="en-US" dirty="0"/>
          </a:p>
          <a:p>
            <a:pPr marL="0" indent="0">
              <a:buFont typeface="Arial" panose="020B0604020202020204" pitchFamily="34" charset="0"/>
              <a:buNone/>
            </a:pPr>
            <a:endParaRPr lang="en-US" sz="1200" dirty="0"/>
          </a:p>
          <a:p>
            <a:r>
              <a:rPr lang="en-US" sz="1200" dirty="0"/>
              <a:t>E-Cigarettes and Liquid Nicotine</a:t>
            </a:r>
          </a:p>
          <a:p>
            <a:pPr marL="171450" indent="-171450">
              <a:buFont typeface="Arial" panose="020B0604020202020204" pitchFamily="34" charset="0"/>
              <a:buChar char="•"/>
            </a:pPr>
            <a:r>
              <a:rPr lang="en-US" sz="1200" dirty="0"/>
              <a:t>If not nicotine-free, then at least do not smoke in front of children</a:t>
            </a:r>
          </a:p>
          <a:p>
            <a:pPr marL="171450" indent="-171450">
              <a:buFont typeface="Arial" panose="020B0604020202020204" pitchFamily="34" charset="0"/>
              <a:buChar char="•"/>
            </a:pPr>
            <a:r>
              <a:rPr lang="en-US" sz="1200" dirty="0"/>
              <a:t>Have an honest, respectful conversation with your child</a:t>
            </a:r>
          </a:p>
          <a:p>
            <a:pPr marL="628650" lvl="1" indent="-171450">
              <a:buFont typeface="Arial" panose="020B0604020202020204" pitchFamily="34" charset="0"/>
              <a:buChar char="•"/>
            </a:pPr>
            <a:r>
              <a:rPr lang="en-US" sz="1200" dirty="0"/>
              <a:t>Tell them why you want them to stay away from all tobacco products, including e-cigarettes</a:t>
            </a:r>
          </a:p>
          <a:p>
            <a:pPr marL="171450" lvl="0" indent="-171450">
              <a:buFont typeface="Arial" panose="020B0604020202020204" pitchFamily="34" charset="0"/>
              <a:buChar char="•"/>
            </a:pPr>
            <a:r>
              <a:rPr lang="en-US" sz="1200" dirty="0"/>
              <a:t>Seek assistance from your child’s healthcare provider, teacher, or school administrator</a:t>
            </a:r>
          </a:p>
          <a:p>
            <a:pPr marL="628650" lvl="1" indent="-171450">
              <a:buFont typeface="Arial" panose="020B0604020202020204" pitchFamily="34" charset="0"/>
              <a:buChar char="•"/>
            </a:pPr>
            <a:r>
              <a:rPr lang="en-US" sz="1200" dirty="0"/>
              <a:t>Encourage your child to conduct their own research on the topic- give them agency</a:t>
            </a:r>
          </a:p>
          <a:p>
            <a:pPr marL="171450" lvl="0" indent="-171450">
              <a:buFont typeface="Arial" panose="020B0604020202020204" pitchFamily="34" charset="0"/>
              <a:buChar char="•"/>
            </a:pPr>
            <a:r>
              <a:rPr lang="en-US" sz="1800" dirty="0"/>
              <a:t>Children learn by modeling- consider the impact of your own nicotine habits on your child</a:t>
            </a:r>
          </a:p>
          <a:p>
            <a:pPr marL="171450" lvl="0" indent="-171450">
              <a:buFont typeface="Arial" panose="020B0604020202020204" pitchFamily="34" charset="0"/>
              <a:buChar char="•"/>
            </a:pPr>
            <a:r>
              <a:rPr lang="en-US" sz="1800" dirty="0"/>
              <a:t>Talk to your child or teenager about what makes e-cigarettes and nicotine dangerous</a:t>
            </a:r>
          </a:p>
          <a:p>
            <a:pPr marL="171450" lvl="0" indent="-171450">
              <a:buFont typeface="Arial" panose="020B0604020202020204" pitchFamily="34" charset="0"/>
              <a:buChar char="•"/>
            </a:pPr>
            <a:r>
              <a:rPr lang="en-US" sz="1800" dirty="0"/>
              <a:t>Seek help from other trusted adults in your child or teenager’s life</a:t>
            </a:r>
          </a:p>
          <a:p>
            <a:pPr marL="171450" lvl="0" indent="-171450">
              <a:buFont typeface="Arial" panose="020B0604020202020204" pitchFamily="34" charset="0"/>
              <a:buChar char="•"/>
            </a:pPr>
            <a:r>
              <a:rPr lang="en-US" sz="1800" dirty="0"/>
              <a:t>If someone swallows nicotine:</a:t>
            </a:r>
          </a:p>
          <a:p>
            <a:pPr marL="628650" lvl="1" indent="-171450">
              <a:lnSpc>
                <a:spcPct val="110000"/>
              </a:lnSpc>
              <a:buFont typeface="Arial" panose="020B0604020202020204" pitchFamily="34" charset="0"/>
              <a:buChar char="•"/>
            </a:pPr>
            <a:r>
              <a:rPr lang="en-US" dirty="0"/>
              <a:t>Call 911 if the person can’t wake up, has a hard time breathing, or has a seizure</a:t>
            </a:r>
          </a:p>
          <a:p>
            <a:pPr marL="628650" lvl="1" indent="-171450">
              <a:lnSpc>
                <a:spcPct val="110000"/>
              </a:lnSpc>
              <a:buFont typeface="Arial" panose="020B0604020202020204" pitchFamily="34" charset="0"/>
              <a:buChar char="•"/>
            </a:pPr>
            <a:r>
              <a:rPr lang="en-US" dirty="0"/>
              <a:t>Let them drink water, but do not induce vomiting or give them antacids</a:t>
            </a:r>
          </a:p>
          <a:p>
            <a:pPr marL="628650" lvl="1" indent="-171450">
              <a:lnSpc>
                <a:spcPct val="110000"/>
              </a:lnSpc>
              <a:buFont typeface="Arial" panose="020B0604020202020204" pitchFamily="34" charset="0"/>
              <a:buChar char="•"/>
            </a:pPr>
            <a:r>
              <a:rPr lang="en-US" dirty="0"/>
              <a:t>Make sure their airway is clear</a:t>
            </a:r>
            <a:endParaRPr lang="en-US" sz="1200" dirty="0"/>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More information on e-cigarettes and liquid nicotine:</a:t>
            </a:r>
          </a:p>
          <a:p>
            <a:pPr marL="171450" lvl="0" indent="-171450">
              <a:buFont typeface="Arial" panose="020B0604020202020204" pitchFamily="34" charset="0"/>
              <a:buChar char="•"/>
            </a:pPr>
            <a:r>
              <a:rPr lang="en-US" dirty="0">
                <a:hlinkClick r:id="rId6"/>
              </a:rPr>
              <a:t>https://www.cdc.gov/tobacco/basic_information/e-cigarettes/pdfs/e-cigarettes-youth-partners-toolkit-508.pdf</a:t>
            </a:r>
            <a:endParaRPr lang="en-US" dirty="0"/>
          </a:p>
          <a:p>
            <a:pPr marL="171450" lvl="0" indent="-171450">
              <a:buFont typeface="Arial" panose="020B0604020202020204" pitchFamily="34" charset="0"/>
              <a:buChar char="•"/>
            </a:pPr>
            <a:r>
              <a:rPr lang="en-US" dirty="0">
                <a:hlinkClick r:id="rId7"/>
              </a:rPr>
              <a:t>https://www.cdph.ca.gov/Programs/CCDPHP/Pages/Vaping-Health-Advisory.aspx</a:t>
            </a:r>
            <a:endParaRPr lang="en-US" dirty="0"/>
          </a:p>
          <a:p>
            <a:pPr marL="171450" lvl="0" indent="-171450">
              <a:buFont typeface="Arial" panose="020B0604020202020204" pitchFamily="34" charset="0"/>
              <a:buChar char="•"/>
            </a:pPr>
            <a:r>
              <a:rPr lang="en-US" dirty="0">
                <a:hlinkClick r:id="rId8"/>
              </a:rPr>
              <a:t>https://www.nobutts-catalog.org/collections/vape</a:t>
            </a:r>
            <a:endParaRPr lang="en-US" dirty="0"/>
          </a:p>
          <a:p>
            <a:pPr marL="171450" lvl="0" indent="-171450">
              <a:buFont typeface="Arial" panose="020B0604020202020204" pitchFamily="34" charset="0"/>
              <a:buChar char="•"/>
            </a:pPr>
            <a:r>
              <a:rPr lang="en-US" dirty="0">
                <a:hlinkClick r:id="rId9"/>
              </a:rPr>
              <a:t>https://www.preventchildinjury.org/toolkits/2015/9/1/liquid-nicotine-toolkit</a:t>
            </a:r>
            <a:endParaRPr lang="en-US" dirty="0"/>
          </a:p>
          <a:p>
            <a:pPr marL="171450" lvl="0" indent="-171450">
              <a:buFont typeface="Arial" panose="020B0604020202020204" pitchFamily="34" charset="0"/>
              <a:buChar char="•"/>
            </a:pPr>
            <a:r>
              <a:rPr lang="en-US" dirty="0">
                <a:hlinkClick r:id="rId10"/>
              </a:rPr>
              <a:t>https://aapcc.org/prevention/tobacco-liquid-nicotine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11"/>
              </a:rPr>
              <a:t>https://aapcc.org/track/ecigarettes-liquid-nicotine</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18</a:t>
            </a:fld>
            <a:endParaRPr lang="en-US"/>
          </a:p>
        </p:txBody>
      </p:sp>
    </p:spTree>
    <p:extLst>
      <p:ext uri="{BB962C8B-B14F-4D97-AF65-F5344CB8AC3E}">
        <p14:creationId xmlns:p14="http://schemas.microsoft.com/office/powerpoint/2010/main" val="416496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Images of types of marijuana: </a:t>
            </a:r>
            <a:r>
              <a:rPr lang="en-US" dirty="0"/>
              <a:t>https://www.cdc.gov/tobacco/basic_information/e-cigarettes/pdfs/ecigarette-or-vaping-products-visual-dictionary-508.pdf</a:t>
            </a:r>
          </a:p>
          <a:p>
            <a:endParaRPr lang="en-US" dirty="0"/>
          </a:p>
          <a:p>
            <a:r>
              <a:rPr lang="en-US" dirty="0"/>
              <a:t>Information taken from:</a:t>
            </a:r>
          </a:p>
          <a:p>
            <a:pPr marL="171450" indent="-171450">
              <a:buFont typeface="Arial" panose="020B0604020202020204" pitchFamily="34" charset="0"/>
              <a:buChar char="•"/>
            </a:pPr>
            <a:r>
              <a:rPr lang="en-US" dirty="0">
                <a:hlinkClick r:id="rId3"/>
              </a:rPr>
              <a:t>https://www.cdph.ca.gov/Programs/DO/letstalkcannabis/Pages/Community-Toolkit.aspx</a:t>
            </a:r>
            <a:endParaRPr lang="en-US" dirty="0"/>
          </a:p>
          <a:p>
            <a:pPr marL="171450" indent="-171450">
              <a:buFont typeface="Arial" panose="020B0604020202020204" pitchFamily="34" charset="0"/>
              <a:buChar char="•"/>
            </a:pPr>
            <a:r>
              <a:rPr lang="en-US" dirty="0">
                <a:hlinkClick r:id="rId4"/>
              </a:rPr>
              <a:t>https://drugfree.org/drugs/marijuana/</a:t>
            </a:r>
            <a:endParaRPr lang="en-US" dirty="0"/>
          </a:p>
          <a:p>
            <a:pPr marL="171450" indent="-171450">
              <a:buFont typeface="Arial" panose="020B0604020202020204" pitchFamily="34" charset="0"/>
              <a:buChar char="•"/>
            </a:pPr>
            <a:r>
              <a:rPr lang="en-US" dirty="0">
                <a:hlinkClick r:id="rId5"/>
              </a:rPr>
              <a:t>https://drugabuse.com/marijuana-abuse/overdose/</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to Know About Marijuana</a:t>
            </a:r>
          </a:p>
          <a:p>
            <a:pPr marL="171450" indent="-171450">
              <a:buFont typeface="Arial" panose="020B0604020202020204" pitchFamily="34" charset="0"/>
              <a:buChar char="•"/>
            </a:pPr>
            <a:r>
              <a:rPr lang="en-US" dirty="0"/>
              <a:t>Though the legalization of the drug has led to the belief that it is relatively harmless, it can have negative consequences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Marijuana Poisonings Happen</a:t>
            </a:r>
          </a:p>
          <a:p>
            <a:pPr marL="171450" indent="-171450">
              <a:buFont typeface="Arial" panose="020B0604020202020204" pitchFamily="34" charset="0"/>
              <a:buChar char="•"/>
            </a:pPr>
            <a:r>
              <a:rPr lang="en-US" dirty="0"/>
              <a:t>Inhaling toxins in smoke can lead to lung problems</a:t>
            </a:r>
          </a:p>
          <a:p>
            <a:pPr marL="171450" indent="-171450">
              <a:buFont typeface="Arial" panose="020B0604020202020204" pitchFamily="34" charset="0"/>
              <a:buChar char="•"/>
            </a:pPr>
            <a:r>
              <a:rPr lang="en-US" dirty="0"/>
              <a:t>High levels of THC can lead to poisoning</a:t>
            </a:r>
          </a:p>
          <a:p>
            <a:pPr marL="171450" indent="-171450">
              <a:buFont typeface="Arial" panose="020B0604020202020204" pitchFamily="34" charset="0"/>
              <a:buChar char="•"/>
            </a:pPr>
            <a:r>
              <a:rPr lang="en-US" dirty="0"/>
              <a:t>Regular use has been linked to depression, anxiety, and suicide</a:t>
            </a:r>
          </a:p>
          <a:p>
            <a:pPr marL="171450" indent="-171450">
              <a:buFont typeface="Arial" panose="020B0604020202020204" pitchFamily="34" charset="0"/>
              <a:buChar char="•"/>
            </a:pPr>
            <a:r>
              <a:rPr lang="en-US" dirty="0"/>
              <a:t>Increases the risk of schizophrenia</a:t>
            </a:r>
          </a:p>
          <a:p>
            <a:pPr marL="171450" indent="-171450">
              <a:buFont typeface="Arial" panose="020B0604020202020204" pitchFamily="34" charset="0"/>
              <a:buChar char="•"/>
            </a:pPr>
            <a:r>
              <a:rPr lang="en-US" dirty="0"/>
              <a:t>Can lead to dependence on other drugs</a:t>
            </a:r>
          </a:p>
          <a:p>
            <a:pPr marL="171450" indent="-171450">
              <a:buFont typeface="Arial" panose="020B0604020202020204" pitchFamily="34" charset="0"/>
              <a:buChar char="•"/>
            </a:pPr>
            <a:r>
              <a:rPr lang="en-US" dirty="0"/>
              <a:t>Can affect brain development</a:t>
            </a:r>
          </a:p>
          <a:p>
            <a:pPr marL="171450" indent="-171450">
              <a:buFont typeface="Arial" panose="020B0604020202020204" pitchFamily="34" charset="0"/>
              <a:buChar char="•"/>
            </a:pPr>
            <a:r>
              <a:rPr lang="en-US" dirty="0"/>
              <a:t>Marijuana smoke contains many of the same toxins as cigarettes</a:t>
            </a:r>
          </a:p>
          <a:p>
            <a:pPr marL="171450" indent="-171450">
              <a:buFont typeface="Arial" panose="020B0604020202020204" pitchFamily="34" charset="0"/>
              <a:buChar char="•"/>
            </a:pPr>
            <a:r>
              <a:rPr lang="en-US" dirty="0"/>
              <a:t>Cannabis is grown differently than it used to be—many cannabis plants now have higher levels of THC</a:t>
            </a:r>
          </a:p>
          <a:p>
            <a:pPr marL="171450" indent="-171450">
              <a:buFont typeface="Arial" panose="020B0604020202020204" pitchFamily="34" charset="0"/>
              <a:buChar char="•"/>
            </a:pPr>
            <a:r>
              <a:rPr lang="en-US" dirty="0"/>
              <a:t>THC poisoning is especially prevalent when ingesting edibles</a:t>
            </a:r>
          </a:p>
          <a:p>
            <a:pPr marL="628650" lvl="1" indent="-171450">
              <a:buFont typeface="Arial" panose="020B0604020202020204" pitchFamily="34" charset="0"/>
              <a:buChar char="•"/>
            </a:pPr>
            <a:r>
              <a:rPr lang="en-US" dirty="0"/>
              <a:t>Unlike with smoking marijuana, where the effects are immediate, the effects of THC in edibles take about 30 minutes to arise; because of this relatively long period, the person ingesting the edibles may eat more, eventually ingesting an amount of THC that could lead to poisoning</a:t>
            </a:r>
          </a:p>
          <a:p>
            <a:pPr marL="171450" lvl="0" indent="-171450">
              <a:buFont typeface="Arial" panose="020B0604020202020204" pitchFamily="34" charset="0"/>
              <a:buChar char="•"/>
            </a:pPr>
            <a:r>
              <a:rPr lang="en-US" dirty="0"/>
              <a:t>The onset of schizophrenia from cannabis use is not common, but the risk increases with use</a:t>
            </a:r>
          </a:p>
          <a:p>
            <a:pPr marL="171450" lvl="0" indent="-171450">
              <a:buFont typeface="Arial" panose="020B0604020202020204" pitchFamily="34" charset="0"/>
              <a:buChar char="•"/>
            </a:pPr>
            <a:r>
              <a:rPr lang="en-US" dirty="0"/>
              <a:t>THC is addictive and can lead to a dependence on marijuana, which can lead to a dependence on other drugs</a:t>
            </a:r>
          </a:p>
          <a:p>
            <a:pPr marL="171450" lvl="0" indent="-171450">
              <a:buFont typeface="Arial" panose="020B0604020202020204" pitchFamily="34" charset="0"/>
              <a:buChar char="•"/>
            </a:pPr>
            <a:r>
              <a:rPr lang="en-US" dirty="0"/>
              <a:t>The brain is not fully developed until age 25—using marijuana in teenage years and early 20s can have affects on the way that the brain develops (particularly the prefrontal cortex)</a:t>
            </a:r>
          </a:p>
          <a:p>
            <a:pPr marL="171450" lvl="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Common symptoms: </a:t>
            </a:r>
            <a:r>
              <a:rPr lang="en-US" dirty="0"/>
              <a:t>Extreme anxiety/panic attacks, paranoia, hallucinations, decreased judgment/perception, increased heart rate, uncontrollable shaking/seizures, pale skin, unresponsiveness, increased blood pressure, headache</a:t>
            </a:r>
            <a:endParaRPr lang="en-US" b="1"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More information on marijuana:</a:t>
            </a:r>
          </a:p>
          <a:p>
            <a:pPr marL="171450" indent="-171450">
              <a:buFont typeface="Arial" panose="020B0604020202020204" pitchFamily="34" charset="0"/>
              <a:buChar char="•"/>
            </a:pPr>
            <a:r>
              <a:rPr lang="en-US" dirty="0">
                <a:hlinkClick r:id="rId6"/>
              </a:rPr>
              <a:t>https://aapcc.org/track/synthetic-cannabinoids</a:t>
            </a:r>
            <a:endParaRPr lang="en-US" dirty="0"/>
          </a:p>
          <a:p>
            <a:pPr marL="171450" indent="-171450">
              <a:buFont typeface="Arial" panose="020B0604020202020204" pitchFamily="34" charset="0"/>
              <a:buChar char="•"/>
            </a:pPr>
            <a:r>
              <a:rPr lang="en-US" dirty="0">
                <a:hlinkClick r:id="rId7"/>
              </a:rPr>
              <a:t>https://aapcc.org/CBD-Alert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3"/>
              </a:rPr>
              <a:t>https://www.cdph.ca.gov/Programs/DO/letstalkcannabis/Pages/Community-Toolkit.aspx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https://www.healthychildren.org/English/ages-stages/teen/substance-abuse/Pages/Edible-Marijuana-Dangers.aspx</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9"/>
              </a:rPr>
              <a:t>https://www.heretohelp.bc.ca/workbook/cannabis-use-and-youth-a-parents-guide</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10"/>
              </a:rPr>
              <a:t>https://www.aacap.org/AACAP/Families_and_Youth/Facts_for_Families/FFF-Guide/Marijuana-and-Teens-106.aspx</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hlinkClick r:id="rId11"/>
              </a:rPr>
              <a:t>https://www.childrenssafetynetwork.org/webinar/synthetic-marijuana-what-it-why-it-dangerous-how-can-we-prevent-youth-using-it</a:t>
            </a:r>
            <a:endParaRPr lang="en-US" dirty="0"/>
          </a:p>
          <a:p>
            <a:pPr marL="171450" lvl="0" indent="-171450">
              <a:buFont typeface="Arial" panose="020B0604020202020204" pitchFamily="34" charset="0"/>
              <a:buChar char="•"/>
            </a:pPr>
            <a:r>
              <a:rPr lang="en-US" dirty="0">
                <a:hlinkClick r:id="rId12"/>
              </a:rPr>
              <a:t>https://www.poison.org/articles/2012-oct/dangers-of-illegal-spice-and-bath-salts</a:t>
            </a:r>
            <a:endParaRPr lang="en-US" dirty="0"/>
          </a:p>
          <a:p>
            <a:pPr marL="171450" lvl="0" indent="-171450">
              <a:buFont typeface="Arial" panose="020B0604020202020204" pitchFamily="34" charset="0"/>
              <a:buChar char="•"/>
            </a:pPr>
            <a:r>
              <a:rPr lang="en-US" dirty="0">
                <a:hlinkClick r:id="rId13"/>
              </a:rPr>
              <a:t>https://www.poison.org/articles/2011-jun/drugs-of-abuse-fake-pot-and-cocaine</a:t>
            </a:r>
            <a:endParaRPr lang="en-US" dirty="0"/>
          </a:p>
          <a:p>
            <a:pPr marL="171450" lvl="0" indent="-171450">
              <a:buFont typeface="Arial" panose="020B0604020202020204" pitchFamily="34" charset="0"/>
              <a:buChar char="•"/>
            </a:pPr>
            <a:r>
              <a:rPr lang="en-US" dirty="0">
                <a:hlinkClick r:id="rId14"/>
              </a:rPr>
              <a:t>https://www.poison.org/articles/2014-dec/marijuana</a:t>
            </a:r>
            <a:endParaRPr lang="en-US" dirty="0"/>
          </a:p>
          <a:p>
            <a:pPr marL="171450" lvl="0" indent="-171450">
              <a:buFont typeface="Arial" panose="020B0604020202020204" pitchFamily="34" charset="0"/>
              <a:buChar char="•"/>
            </a:pPr>
            <a:r>
              <a:rPr lang="en-US" dirty="0">
                <a:hlinkClick r:id="rId15"/>
              </a:rPr>
              <a:t>https://www.poison.org/articles/2013-dec/medical-marijuana</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19</a:t>
            </a:fld>
            <a:endParaRPr lang="en-US"/>
          </a:p>
        </p:txBody>
      </p:sp>
    </p:spTree>
    <p:extLst>
      <p:ext uri="{BB962C8B-B14F-4D97-AF65-F5344CB8AC3E}">
        <p14:creationId xmlns:p14="http://schemas.microsoft.com/office/powerpoint/2010/main" val="39323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Sierra-Sacramento Region Innovative Partnerships Program is a 14-county collaborative of Child Abuse Prevention Councils (CAPCs). The collaborative is composed of CAPCs from Alpine, Amador, Calaveras, El Dorado, Inyo, Mono, Nevada (East), Nevada (West), Placer (West/South), Placer (North), Sierra, Sutter, Tuolumne, Yolo, and Yuba Counties. The Sierra-Sacramento Region Innovative Partnerships Program joins the California Department of Social Services/Office of Child Abuse Prevention in our mutual goals of strengthening the capacity of prevention networks to build resiliency in families and implement prevention practices to reduce child abuse and neglect.</a:t>
            </a:r>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a:t>
            </a:fld>
            <a:endParaRPr lang="en-US"/>
          </a:p>
        </p:txBody>
      </p:sp>
    </p:spTree>
    <p:extLst>
      <p:ext uri="{BB962C8B-B14F-4D97-AF65-F5344CB8AC3E}">
        <p14:creationId xmlns:p14="http://schemas.microsoft.com/office/powerpoint/2010/main" val="833799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Image of marijuana label: </a:t>
            </a:r>
            <a:r>
              <a:rPr lang="en-US" dirty="0">
                <a:hlinkClick r:id="rId3"/>
              </a:rPr>
              <a:t>https://www.healthychildren.org/English/ages-stages/teen/substance-abuse/Pages/Edible-Marijuana-Dangers.aspx</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Information taken from:</a:t>
            </a:r>
          </a:p>
          <a:p>
            <a:pPr marL="171450" lvl="0" indent="-171450">
              <a:buFont typeface="Arial" panose="020B0604020202020204" pitchFamily="34" charset="0"/>
              <a:buChar char="•"/>
            </a:pPr>
            <a:r>
              <a:rPr lang="en-US" dirty="0">
                <a:hlinkClick r:id="rId4"/>
              </a:rPr>
              <a:t>https://drugfree.org/article/how-to-talk-about-marijuana/</a:t>
            </a:r>
            <a:endParaRPr lang="en-US" sz="1200" dirty="0"/>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Marijuana</a:t>
            </a:r>
          </a:p>
          <a:p>
            <a:pPr marL="171450" lvl="0" indent="-171450">
              <a:buFont typeface="Arial" panose="020B0604020202020204" pitchFamily="34" charset="0"/>
              <a:buChar char="•"/>
            </a:pPr>
            <a:r>
              <a:rPr lang="en-US" sz="1200" dirty="0"/>
              <a:t>Educate your child on the various forms in which they might come into contact with marijuana</a:t>
            </a:r>
          </a:p>
          <a:p>
            <a:pPr marL="171450" lvl="0" indent="-171450">
              <a:buFont typeface="Arial" panose="020B0604020202020204" pitchFamily="34" charset="0"/>
              <a:buChar char="•"/>
            </a:pPr>
            <a:r>
              <a:rPr lang="en-US" sz="1200" dirty="0"/>
              <a:t>Encourage your child/teen to do research on their own</a:t>
            </a:r>
          </a:p>
          <a:p>
            <a:pPr marL="171450" lvl="0" indent="-171450">
              <a:buFont typeface="Arial" panose="020B0604020202020204" pitchFamily="34" charset="0"/>
              <a:buChar char="•"/>
            </a:pPr>
            <a:r>
              <a:rPr lang="en-US" sz="1200" dirty="0"/>
              <a:t>At the very least, work with your child to establish safer practices for marijuana use</a:t>
            </a:r>
          </a:p>
          <a:p>
            <a:pPr marL="171450" lvl="0" indent="-171450">
              <a:buFont typeface="Arial" panose="020B0604020202020204" pitchFamily="34" charset="0"/>
              <a:buChar char="•"/>
            </a:pPr>
            <a:r>
              <a:rPr lang="en-US" sz="1200" dirty="0"/>
              <a:t>Discuss the differences between medicinal marijuana and recreational marijuana</a:t>
            </a:r>
          </a:p>
          <a:p>
            <a:pPr marL="171450" lvl="0" indent="-171450">
              <a:buFont typeface="Arial" panose="020B0604020202020204" pitchFamily="34" charset="0"/>
              <a:buChar char="•"/>
            </a:pPr>
            <a:r>
              <a:rPr lang="en-US" sz="1200" dirty="0"/>
              <a:t>Educate/encourage your child to learn about the laws surrounding marijuana use</a:t>
            </a:r>
          </a:p>
          <a:p>
            <a:pPr marL="0" lvl="0" indent="0">
              <a:buFont typeface="Arial" panose="020B0604020202020204" pitchFamily="34" charset="0"/>
              <a:buNone/>
            </a:pPr>
            <a:endParaRPr lang="en-US" sz="1200" dirty="0"/>
          </a:p>
          <a:p>
            <a:pPr marL="0" indent="0">
              <a:buFont typeface="Arial" panose="020B0604020202020204" pitchFamily="34" charset="0"/>
              <a:buNone/>
            </a:pPr>
            <a:r>
              <a:rPr lang="en-US" dirty="0"/>
              <a:t>More information on cannabis:</a:t>
            </a:r>
          </a:p>
          <a:p>
            <a:pPr marL="171450" indent="-171450">
              <a:buFont typeface="Arial" panose="020B0604020202020204" pitchFamily="34" charset="0"/>
              <a:buChar char="•"/>
            </a:pPr>
            <a:r>
              <a:rPr lang="en-US" dirty="0">
                <a:hlinkClick r:id="rId5"/>
              </a:rPr>
              <a:t>https://aapcc.org/track/synthetic-cannabinoids</a:t>
            </a:r>
            <a:endParaRPr lang="en-US" dirty="0"/>
          </a:p>
          <a:p>
            <a:pPr marL="171450" indent="-171450">
              <a:buFont typeface="Arial" panose="020B0604020202020204" pitchFamily="34" charset="0"/>
              <a:buChar char="•"/>
            </a:pPr>
            <a:r>
              <a:rPr lang="en-US" dirty="0">
                <a:hlinkClick r:id="rId6"/>
              </a:rPr>
              <a:t>https://aapcc.org/CBD-Alert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7"/>
              </a:rPr>
              <a:t>https://www.cdph.ca.gov/Programs/DO/letstalkcannabis/Pages/Community-Toolkit.aspx</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https://www.healthychildren.org/English/ages-stages/teen/substance-abuse/Pages/Edible-Marijuana-Dangers.aspx</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8"/>
              </a:rPr>
              <a:t>https://www.heretohelp.bc.ca/workbook/cannabis-use-and-youth-a-parents-guide</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9"/>
              </a:rPr>
              <a:t>https://www.aacap.org/AACAP/Families_and_Youth/Facts_for_Families/FFF-Guide/Marijuana-and-Teens-106.aspx</a:t>
            </a:r>
            <a:endParaRPr lang="en-US"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dirty="0">
                <a:hlinkClick r:id="rId10"/>
              </a:rPr>
              <a:t>https://www.childrenssafetynetwork.org/webinar/synthetic-marijuana-what-it-why-it-dangerous-how-can-we-prevent-youth-using-it</a:t>
            </a:r>
            <a:endParaRPr lang="en-US" dirty="0"/>
          </a:p>
          <a:p>
            <a:pPr marL="171450" lvl="0" indent="-171450">
              <a:buFont typeface="Arial" panose="020B0604020202020204" pitchFamily="34" charset="0"/>
              <a:buChar char="•"/>
            </a:pPr>
            <a:r>
              <a:rPr lang="en-US" dirty="0">
                <a:hlinkClick r:id="rId11"/>
              </a:rPr>
              <a:t>https://www.poison.org/articles/2012-oct/dangers-of-illegal-spice-and-bath-salts</a:t>
            </a:r>
            <a:endParaRPr lang="en-US" dirty="0"/>
          </a:p>
          <a:p>
            <a:pPr marL="171450" lvl="0" indent="-171450">
              <a:buFont typeface="Arial" panose="020B0604020202020204" pitchFamily="34" charset="0"/>
              <a:buChar char="•"/>
            </a:pPr>
            <a:r>
              <a:rPr lang="en-US" dirty="0">
                <a:hlinkClick r:id="rId12"/>
              </a:rPr>
              <a:t>https://www.poison.org/articles/2011-jun/drugs-of-abuse-fake-pot-and-cocaine</a:t>
            </a:r>
            <a:endParaRPr lang="en-US" dirty="0"/>
          </a:p>
          <a:p>
            <a:pPr marL="171450" lvl="0" indent="-171450">
              <a:buFont typeface="Arial" panose="020B0604020202020204" pitchFamily="34" charset="0"/>
              <a:buChar char="•"/>
            </a:pPr>
            <a:r>
              <a:rPr lang="en-US" dirty="0">
                <a:hlinkClick r:id="rId13"/>
              </a:rPr>
              <a:t>https://www.poison.org/articles/2014-dec/marijuana</a:t>
            </a:r>
            <a:endParaRPr lang="en-US" dirty="0"/>
          </a:p>
          <a:p>
            <a:pPr marL="171450" lvl="0" indent="-171450">
              <a:buFont typeface="Arial" panose="020B0604020202020204" pitchFamily="34" charset="0"/>
              <a:buChar char="•"/>
            </a:pPr>
            <a:r>
              <a:rPr lang="en-US" dirty="0">
                <a:hlinkClick r:id="rId14"/>
              </a:rPr>
              <a:t>https://www.poison.org/articles/2013-dec/medical-marijuana</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20</a:t>
            </a:fld>
            <a:endParaRPr lang="en-US"/>
          </a:p>
        </p:txBody>
      </p:sp>
    </p:spTree>
    <p:extLst>
      <p:ext uri="{BB962C8B-B14F-4D97-AF65-F5344CB8AC3E}">
        <p14:creationId xmlns:p14="http://schemas.microsoft.com/office/powerpoint/2010/main" val="11591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21</a:t>
            </a:fld>
            <a:endParaRPr lang="en-US"/>
          </a:p>
        </p:txBody>
      </p:sp>
    </p:spTree>
    <p:extLst>
      <p:ext uri="{BB962C8B-B14F-4D97-AF65-F5344CB8AC3E}">
        <p14:creationId xmlns:p14="http://schemas.microsoft.com/office/powerpoint/2010/main" val="367050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Image of African Iris: </a:t>
            </a:r>
            <a:r>
              <a:rPr lang="en-US" dirty="0"/>
              <a:t>https://www.mygardenlife.com/plant-library/6661/dietes/iridioides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of Calla Lily: https://www.dovemed.com/healthy-living/first-aid/first-aid-calla-lily-poisoning/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https://calpoison.org/topics/plant</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https://www.cdc.gov/niosh/topics/plants/symptoms.html</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a:rPr>
              <a:t>http://www.healthofchildren.com/P/Poisoning.html</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None/>
            </a:pPr>
            <a:r>
              <a:rPr lang="en-US" b="0" dirty="0"/>
              <a:t>Possible symptoms*: </a:t>
            </a:r>
            <a:r>
              <a:rPr lang="en-US" dirty="0"/>
              <a:t>Rash, swelling, itching, nausea, vomiting, convulsions, irregular heartbeat</a:t>
            </a:r>
          </a:p>
          <a:p>
            <a:pPr marL="0" indent="0">
              <a:buNone/>
            </a:pPr>
            <a:endParaRPr lang="en-US" b="1" dirty="0"/>
          </a:p>
          <a:p>
            <a:pPr marL="0" indent="0">
              <a:buNone/>
            </a:pPr>
            <a:r>
              <a:rPr lang="en-US" b="1" dirty="0"/>
              <a:t>*</a:t>
            </a:r>
            <a:r>
              <a:rPr lang="en-US" dirty="0"/>
              <a:t>Reactions and symptoms will vary based on the plant and the amount of exposure</a:t>
            </a:r>
            <a:endParaRPr lang="en-US" b="1" dirty="0"/>
          </a:p>
          <a:p>
            <a:endParaRPr lang="en-US" dirty="0"/>
          </a:p>
          <a:p>
            <a:r>
              <a:rPr lang="en-US" dirty="0"/>
              <a:t>Comprehensive list of toxic and non-toxic plants can be found at:</a:t>
            </a:r>
          </a:p>
          <a:p>
            <a:pPr marL="171450" indent="-171450">
              <a:buFont typeface="Arial" panose="020B0604020202020204" pitchFamily="34" charset="0"/>
              <a:buChar char="•"/>
            </a:pPr>
            <a:r>
              <a:rPr lang="en-US" dirty="0">
                <a:hlinkClick r:id="rId3"/>
              </a:rPr>
              <a:t>https://calpoison.org/topics/plant</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22</a:t>
            </a:fld>
            <a:endParaRPr lang="en-US"/>
          </a:p>
        </p:txBody>
      </p:sp>
    </p:spTree>
    <p:extLst>
      <p:ext uri="{BB962C8B-B14F-4D97-AF65-F5344CB8AC3E}">
        <p14:creationId xmlns:p14="http://schemas.microsoft.com/office/powerpoint/2010/main" val="201924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0" dirty="0"/>
              <a:t>Image of Poisonous Plant Prevention tip sheet: </a:t>
            </a:r>
            <a:r>
              <a:rPr lang="en-US" sz="1200" dirty="0"/>
              <a:t>https://www.greenbelly.co/pages/poisonous-plants-identification-guide</a:t>
            </a:r>
          </a:p>
          <a:p>
            <a:pPr algn="just"/>
            <a:endParaRPr lang="en-US" b="0" dirty="0"/>
          </a:p>
          <a:p>
            <a:pPr algn="just"/>
            <a:r>
              <a:rPr lang="en-US" b="1" dirty="0"/>
              <a:t>Prevention Practices:</a:t>
            </a:r>
          </a:p>
          <a:p>
            <a:r>
              <a:rPr lang="en-US" sz="1200" b="1" i="0" kern="1200" dirty="0">
                <a:solidFill>
                  <a:schemeClr val="tx1"/>
                </a:solidFill>
                <a:effectLst/>
                <a:latin typeface="+mn-lt"/>
                <a:ea typeface="+mn-ea"/>
                <a:cs typeface="+mn-cs"/>
              </a:rPr>
              <a:t>8 Golden Rules of Poison Prevention</a:t>
            </a:r>
          </a:p>
          <a:p>
            <a:br>
              <a:rPr lang="en-US" dirty="0"/>
            </a:br>
            <a:r>
              <a:rPr lang="en-US" sz="1200" b="0" i="0" kern="1200" dirty="0">
                <a:solidFill>
                  <a:schemeClr val="tx1"/>
                </a:solidFill>
                <a:effectLst/>
                <a:latin typeface="+mn-lt"/>
                <a:ea typeface="+mn-ea"/>
                <a:cs typeface="+mn-cs"/>
              </a:rPr>
              <a:t>Benjamin Franklin once said "an ounce of prevention is worth a pound of cure" when addressing fire safety and that axiom applies to poisonous plants as well. The best way to handle toxic plants on the trail is to prevent exposure to them using these common-sense tips.</a:t>
            </a:r>
          </a:p>
          <a:p>
            <a:r>
              <a:rPr lang="en-US" sz="1200" b="1" i="0" kern="1200" dirty="0">
                <a:solidFill>
                  <a:schemeClr val="tx1"/>
                </a:solidFill>
                <a:effectLst/>
                <a:latin typeface="+mn-lt"/>
                <a:ea typeface="+mn-ea"/>
                <a:cs typeface="+mn-cs"/>
              </a:rPr>
              <a:t>1. Know your plants:</a:t>
            </a:r>
            <a:r>
              <a:rPr lang="en-US" sz="1200" b="0" i="0" kern="1200" dirty="0">
                <a:solidFill>
                  <a:schemeClr val="tx1"/>
                </a:solidFill>
                <a:effectLst/>
                <a:latin typeface="+mn-lt"/>
                <a:ea typeface="+mn-ea"/>
                <a:cs typeface="+mn-cs"/>
              </a:rPr>
              <a:t> know which plants are harmful so you can avoid them and minimize your exposure.</a:t>
            </a:r>
          </a:p>
          <a:p>
            <a:r>
              <a:rPr lang="en-US" sz="1200" b="1" i="0" kern="1200" dirty="0">
                <a:solidFill>
                  <a:schemeClr val="tx1"/>
                </a:solidFill>
                <a:effectLst/>
                <a:latin typeface="+mn-lt"/>
                <a:ea typeface="+mn-ea"/>
                <a:cs typeface="+mn-cs"/>
              </a:rPr>
              <a:t>2. Don't eat unknown plants:</a:t>
            </a:r>
            <a:r>
              <a:rPr lang="en-US" sz="1200" b="0" i="0" kern="1200" dirty="0">
                <a:solidFill>
                  <a:schemeClr val="tx1"/>
                </a:solidFill>
                <a:effectLst/>
                <a:latin typeface="+mn-lt"/>
                <a:ea typeface="+mn-ea"/>
                <a:cs typeface="+mn-cs"/>
              </a:rPr>
              <a:t> NEVER eat a plant or berry unless you can positively identify it as being unharmful. Even then, it needs to be washed thoroughly, or potentially cooked to ensure its safe to consume.</a:t>
            </a:r>
          </a:p>
          <a:p>
            <a:r>
              <a:rPr lang="en-US" sz="1200" b="1" i="0" kern="1200" dirty="0">
                <a:solidFill>
                  <a:schemeClr val="tx1"/>
                </a:solidFill>
                <a:effectLst/>
                <a:latin typeface="+mn-lt"/>
                <a:ea typeface="+mn-ea"/>
                <a:cs typeface="+mn-cs"/>
              </a:rPr>
              <a:t>3. Dress properly: </a:t>
            </a:r>
            <a:r>
              <a:rPr lang="en-US" sz="1200" b="0" i="0" kern="1200" dirty="0">
                <a:solidFill>
                  <a:schemeClr val="tx1"/>
                </a:solidFill>
                <a:effectLst/>
                <a:latin typeface="+mn-lt"/>
                <a:ea typeface="+mn-ea"/>
                <a:cs typeface="+mn-cs"/>
              </a:rPr>
              <a:t>wear long pants and shirts when possible to minimize contact with their skin.</a:t>
            </a:r>
          </a:p>
          <a:p>
            <a:r>
              <a:rPr lang="en-US" sz="1200" b="1" i="0" kern="1200" dirty="0">
                <a:solidFill>
                  <a:schemeClr val="tx1"/>
                </a:solidFill>
                <a:effectLst/>
                <a:latin typeface="+mn-lt"/>
                <a:ea typeface="+mn-ea"/>
                <a:cs typeface="+mn-cs"/>
              </a:rPr>
              <a:t>4. Wash your hands and clothing: </a:t>
            </a:r>
            <a:r>
              <a:rPr lang="en-US" sz="1200" b="0" i="0" kern="1200" dirty="0">
                <a:solidFill>
                  <a:schemeClr val="tx1"/>
                </a:solidFill>
                <a:effectLst/>
                <a:latin typeface="+mn-lt"/>
                <a:ea typeface="+mn-ea"/>
                <a:cs typeface="+mn-cs"/>
              </a:rPr>
              <a:t>when you encounter an unknown and possibly harmful plant, you should wash your hands or the clothing that came in contact with the plant.</a:t>
            </a:r>
          </a:p>
          <a:p>
            <a:r>
              <a:rPr lang="en-US" sz="1200" b="1" i="0" kern="1200" dirty="0">
                <a:solidFill>
                  <a:schemeClr val="tx1"/>
                </a:solidFill>
                <a:effectLst/>
                <a:latin typeface="+mn-lt"/>
                <a:ea typeface="+mn-ea"/>
                <a:cs typeface="+mn-cs"/>
              </a:rPr>
              <a:t>5. Be careful touching pets: </a:t>
            </a:r>
            <a:r>
              <a:rPr lang="en-US" sz="1200" b="0" i="0" kern="1200" dirty="0">
                <a:solidFill>
                  <a:schemeClr val="tx1"/>
                </a:solidFill>
                <a:effectLst/>
                <a:latin typeface="+mn-lt"/>
                <a:ea typeface="+mn-ea"/>
                <a:cs typeface="+mn-cs"/>
              </a:rPr>
              <a:t>pets can carry the oils of poisonous plants on their fur. When you pat them, the poison substance is transferred to your hands.</a:t>
            </a:r>
          </a:p>
          <a:p>
            <a:r>
              <a:rPr lang="en-US" sz="1200" b="1" i="0" kern="1200" dirty="0">
                <a:solidFill>
                  <a:schemeClr val="tx1"/>
                </a:solidFill>
                <a:effectLst/>
                <a:latin typeface="+mn-lt"/>
                <a:ea typeface="+mn-ea"/>
                <a:cs typeface="+mn-cs"/>
              </a:rPr>
              <a:t>6. Don't burn unknown plants: </a:t>
            </a:r>
            <a:r>
              <a:rPr lang="en-US" sz="1200" b="0" i="0" kern="1200" dirty="0">
                <a:solidFill>
                  <a:schemeClr val="tx1"/>
                </a:solidFill>
                <a:effectLst/>
                <a:latin typeface="+mn-lt"/>
                <a:ea typeface="+mn-ea"/>
                <a:cs typeface="+mn-cs"/>
              </a:rPr>
              <a:t>burning a plant may get rid of it, but the smoke may contain poisonous compounds. Inhaling fumes from poisonous plants can be very hazardous.</a:t>
            </a:r>
          </a:p>
          <a:p>
            <a:r>
              <a:rPr lang="en-US" sz="1200" b="1" i="0" kern="1200" dirty="0">
                <a:solidFill>
                  <a:schemeClr val="tx1"/>
                </a:solidFill>
                <a:effectLst/>
                <a:latin typeface="+mn-lt"/>
                <a:ea typeface="+mn-ea"/>
                <a:cs typeface="+mn-cs"/>
              </a:rPr>
              <a:t>7. Avoid making items:</a:t>
            </a:r>
            <a:r>
              <a:rPr lang="en-US" sz="1200" b="0" i="0" kern="1200" dirty="0">
                <a:solidFill>
                  <a:schemeClr val="tx1"/>
                </a:solidFill>
                <a:effectLst/>
                <a:latin typeface="+mn-lt"/>
                <a:ea typeface="+mn-ea"/>
                <a:cs typeface="+mn-cs"/>
              </a:rPr>
              <a:t> it may be fun to craft a nature necklace using plants and leaves, but you may regret it if you accidentally used a poisonous plant in your creation.</a:t>
            </a:r>
          </a:p>
          <a:p>
            <a:r>
              <a:rPr lang="en-US" sz="1200" b="1" i="0" kern="1200" dirty="0">
                <a:solidFill>
                  <a:schemeClr val="tx1"/>
                </a:solidFill>
                <a:effectLst/>
                <a:latin typeface="+mn-lt"/>
                <a:ea typeface="+mn-ea"/>
                <a:cs typeface="+mn-cs"/>
              </a:rPr>
              <a:t>8. Carry </a:t>
            </a:r>
            <a:r>
              <a:rPr lang="en-US" sz="1200" b="1" i="0" kern="1200" dirty="0" err="1">
                <a:solidFill>
                  <a:schemeClr val="tx1"/>
                </a:solidFill>
                <a:effectLst/>
                <a:latin typeface="+mn-lt"/>
                <a:ea typeface="+mn-ea"/>
                <a:cs typeface="+mn-cs"/>
              </a:rPr>
              <a:t>Tecnu</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hlinkClick r:id="rId3"/>
              </a:rPr>
              <a:t>Tecnu</a:t>
            </a:r>
            <a:r>
              <a:rPr lang="en-US" sz="1200" b="0" i="0" kern="1200" dirty="0">
                <a:solidFill>
                  <a:schemeClr val="tx1"/>
                </a:solidFill>
                <a:effectLst/>
                <a:latin typeface="+mn-lt"/>
                <a:ea typeface="+mn-ea"/>
                <a:cs typeface="+mn-cs"/>
              </a:rPr>
              <a:t> is an effective wash that'll decontaminate your skin, your pet's fur, clothing or gear.</a:t>
            </a:r>
          </a:p>
          <a:p>
            <a:r>
              <a:rPr lang="en-US" sz="1200" b="0" i="0" kern="1200" dirty="0">
                <a:solidFill>
                  <a:schemeClr val="tx1"/>
                </a:solidFill>
                <a:effectLst/>
                <a:latin typeface="+mn-lt"/>
                <a:ea typeface="+mn-ea"/>
                <a:cs typeface="+mn-cs"/>
              </a:rPr>
              <a:t>You have to research the toxic plants that are native to the area in which you are hiking and then learn to recognize these plants in the wild. Our guide breaks down these harmful plants by the symptoms that they cause.</a:t>
            </a:r>
          </a:p>
          <a:p>
            <a:endParaRPr lang="en-US" b="1" u="none" dirty="0"/>
          </a:p>
          <a:p>
            <a:r>
              <a:rPr lang="en-US" b="0" u="none" dirty="0"/>
              <a:t>Information taken from:</a:t>
            </a:r>
          </a:p>
          <a:p>
            <a:pPr marL="0" indent="0">
              <a:buFont typeface="+mj-lt"/>
              <a:buNone/>
            </a:pPr>
            <a:r>
              <a:rPr lang="en-US" sz="1200" dirty="0"/>
              <a:t>https://www.greenbelly.co/pages/poisonous-plants-identification-guide</a:t>
            </a:r>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23</a:t>
            </a:fld>
            <a:endParaRPr lang="en-US"/>
          </a:p>
        </p:txBody>
      </p:sp>
    </p:spTree>
    <p:extLst>
      <p:ext uri="{BB962C8B-B14F-4D97-AF65-F5344CB8AC3E}">
        <p14:creationId xmlns:p14="http://schemas.microsoft.com/office/powerpoint/2010/main" val="1263175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Image of the four seasons: </a:t>
            </a:r>
            <a:r>
              <a:rPr lang="en-US" dirty="0"/>
              <a:t>https://www.publicdomainpictures.net/pictures/40000/velka/seasonal-banners.jpg</a:t>
            </a:r>
          </a:p>
          <a:p>
            <a:endParaRPr lang="en-US" dirty="0"/>
          </a:p>
          <a:p>
            <a:r>
              <a:rPr lang="en-US" dirty="0"/>
              <a:t>Information taken from:</a:t>
            </a:r>
          </a:p>
          <a:p>
            <a:pPr marL="171450" indent="-171450">
              <a:buFont typeface="Arial" panose="020B0604020202020204" pitchFamily="34" charset="0"/>
              <a:buChar char="•"/>
            </a:pPr>
            <a:r>
              <a:rPr lang="en-US" dirty="0">
                <a:hlinkClick r:id="rId3"/>
              </a:rPr>
              <a:t>https://poisonhelp.hrsa.gov/resources/toolkits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More information on seasonal poison hazards</a:t>
            </a:r>
          </a:p>
          <a:p>
            <a:pPr marL="171450" indent="-171450">
              <a:buFont typeface="Arial" panose="020B0604020202020204" pitchFamily="34" charset="0"/>
              <a:buChar char="•"/>
            </a:pPr>
            <a:r>
              <a:rPr lang="en-US" dirty="0">
                <a:hlinkClick r:id="rId4"/>
              </a:rPr>
              <a:t>https://aapcc.org/prevention/seasonal</a:t>
            </a:r>
            <a:endParaRPr lang="en-US" dirty="0"/>
          </a:p>
          <a:p>
            <a:pPr marL="171450" indent="-171450">
              <a:buFont typeface="Arial" panose="020B0604020202020204" pitchFamily="34" charset="0"/>
              <a:buChar char="•"/>
            </a:pPr>
            <a:r>
              <a:rPr lang="en-US" dirty="0">
                <a:hlinkClick r:id="rId5"/>
              </a:rPr>
              <a:t>https://aapcc.org/prevention/bites-stings</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24</a:t>
            </a:fld>
            <a:endParaRPr lang="en-US"/>
          </a:p>
        </p:txBody>
      </p:sp>
    </p:spTree>
    <p:extLst>
      <p:ext uri="{BB962C8B-B14F-4D97-AF65-F5344CB8AC3E}">
        <p14:creationId xmlns:p14="http://schemas.microsoft.com/office/powerpoint/2010/main" val="160520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Snake Bite 101 flyer: https://www.ohsu.edu/oregon-poison-center/seasonal-poisoning-hazards</a:t>
            </a:r>
          </a:p>
          <a:p>
            <a:endParaRPr lang="en-US" dirty="0"/>
          </a:p>
          <a:p>
            <a:r>
              <a:rPr lang="en-US" dirty="0"/>
              <a:t>Seasonal Hazards: Prevention</a:t>
            </a:r>
          </a:p>
          <a:p>
            <a:pPr marL="171450" indent="-171450">
              <a:buFont typeface="Arial" panose="020B0604020202020204" pitchFamily="34" charset="0"/>
              <a:buChar char="•"/>
            </a:pPr>
            <a:r>
              <a:rPr lang="en-US" dirty="0"/>
              <a:t>Be aware of seasonal hazards specific to your location</a:t>
            </a:r>
          </a:p>
          <a:p>
            <a:pPr marL="171450" indent="-171450">
              <a:buFont typeface="Arial" panose="020B0604020202020204" pitchFamily="34" charset="0"/>
              <a:buChar char="•"/>
            </a:pPr>
            <a:r>
              <a:rPr lang="en-US" dirty="0"/>
              <a:t>Research various seasonal hazards and their prevention using resources such as</a:t>
            </a:r>
          </a:p>
          <a:p>
            <a:pPr marL="628650" lvl="1" indent="-171450">
              <a:buFont typeface="Arial" panose="020B0604020202020204" pitchFamily="34" charset="0"/>
              <a:buChar char="•"/>
            </a:pPr>
            <a:r>
              <a:rPr lang="en-US" dirty="0"/>
              <a:t>https://www.poison.org/poison-prevention-tips-by-season</a:t>
            </a:r>
          </a:p>
          <a:p>
            <a:pPr marL="628650" lvl="1" indent="-171450">
              <a:buFont typeface="Arial" panose="020B0604020202020204" pitchFamily="34" charset="0"/>
              <a:buChar char="•"/>
            </a:pPr>
            <a:r>
              <a:rPr lang="en-US" dirty="0"/>
              <a:t>https://www.aapcc.org/prevention/seasonal-poisoning-hazards</a:t>
            </a:r>
          </a:p>
          <a:p>
            <a:pPr marL="628650" lvl="1" indent="-171450">
              <a:buFont typeface="Arial" panose="020B0604020202020204" pitchFamily="34" charset="0"/>
              <a:buChar char="•"/>
            </a:pPr>
            <a:r>
              <a:rPr lang="en-US" dirty="0"/>
              <a:t>https://www.ohsu.edu/oregon-poison-center/seasonal-poisoning-hazards</a:t>
            </a:r>
          </a:p>
          <a:p>
            <a:pPr marL="628650" lvl="1" indent="-171450">
              <a:buFont typeface="Arial" panose="020B0604020202020204" pitchFamily="34" charset="0"/>
              <a:buChar char="•"/>
            </a:pPr>
            <a:r>
              <a:rPr lang="en-US" dirty="0"/>
              <a:t>https://www.kansashealthsystem.com/care/centers/poison-control-center/seasonal-poisoning-hazards</a:t>
            </a:r>
          </a:p>
        </p:txBody>
      </p:sp>
      <p:sp>
        <p:nvSpPr>
          <p:cNvPr id="4" name="Slide Number Placeholder 3"/>
          <p:cNvSpPr>
            <a:spLocks noGrp="1"/>
          </p:cNvSpPr>
          <p:nvPr>
            <p:ph type="sldNum" sz="quarter" idx="5"/>
          </p:nvPr>
        </p:nvSpPr>
        <p:spPr/>
        <p:txBody>
          <a:bodyPr/>
          <a:lstStyle/>
          <a:p>
            <a:fld id="{D6645989-A7B2-484B-95BC-C1F0CD2CFE99}" type="slidenum">
              <a:rPr lang="en-US" smtClean="0"/>
              <a:t>25</a:t>
            </a:fld>
            <a:endParaRPr lang="en-US"/>
          </a:p>
        </p:txBody>
      </p:sp>
    </p:spTree>
    <p:extLst>
      <p:ext uri="{BB962C8B-B14F-4D97-AF65-F5344CB8AC3E}">
        <p14:creationId xmlns:p14="http://schemas.microsoft.com/office/powerpoint/2010/main" val="72507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Information taken from: </a:t>
            </a:r>
            <a:r>
              <a:rPr lang="en-US" dirty="0">
                <a:hlinkClick r:id="rId3"/>
              </a:rPr>
              <a:t>https://calpoison.org/emergency</a:t>
            </a:r>
            <a:endParaRPr lang="en-US" dirty="0"/>
          </a:p>
          <a:p>
            <a:endParaRPr lang="en-US" dirty="0"/>
          </a:p>
          <a:p>
            <a:r>
              <a:rPr lang="en-US" dirty="0"/>
              <a:t>When calling either 911 or the California Poison Control Center:</a:t>
            </a:r>
          </a:p>
          <a:p>
            <a:pPr marL="171450" indent="-171450">
              <a:buFont typeface="Arial" panose="020B0604020202020204" pitchFamily="34" charset="0"/>
              <a:buChar char="•"/>
            </a:pPr>
            <a:r>
              <a:rPr lang="en-US" dirty="0"/>
              <a:t>Be prepared to give the operator the following information:</a:t>
            </a:r>
          </a:p>
          <a:p>
            <a:pPr marL="628650" lvl="1" indent="-171450">
              <a:buFont typeface="Arial" panose="020B0604020202020204" pitchFamily="34" charset="0"/>
              <a:buChar char="•"/>
            </a:pPr>
            <a:r>
              <a:rPr lang="en-US" dirty="0"/>
              <a:t>Age and weight of the person</a:t>
            </a:r>
          </a:p>
          <a:p>
            <a:pPr marL="628650" lvl="1" indent="-171450">
              <a:buFont typeface="Arial" panose="020B0604020202020204" pitchFamily="34" charset="0"/>
              <a:buChar char="•"/>
            </a:pPr>
            <a:r>
              <a:rPr lang="en-US" dirty="0"/>
              <a:t>What was ingested (have the bottle or container with you)</a:t>
            </a:r>
          </a:p>
          <a:p>
            <a:pPr marL="628650" lvl="1" indent="-171450">
              <a:buFont typeface="Arial" panose="020B0604020202020204" pitchFamily="34" charset="0"/>
              <a:buChar char="•"/>
            </a:pPr>
            <a:r>
              <a:rPr lang="en-US" dirty="0"/>
              <a:t>How much was taken</a:t>
            </a:r>
          </a:p>
          <a:p>
            <a:pPr marL="628650" lvl="1" indent="-171450">
              <a:buFont typeface="Arial" panose="020B0604020202020204" pitchFamily="34" charset="0"/>
              <a:buChar char="•"/>
            </a:pPr>
            <a:r>
              <a:rPr lang="en-US" dirty="0"/>
              <a:t>How the victim is feeling or acting right now</a:t>
            </a:r>
          </a:p>
          <a:p>
            <a:pPr marL="628650" lvl="1" indent="-171450">
              <a:buFont typeface="Arial" panose="020B0604020202020204" pitchFamily="34" charset="0"/>
              <a:buChar char="•"/>
            </a:pPr>
            <a:r>
              <a:rPr lang="en-US" dirty="0"/>
              <a:t>Your name and phone number</a:t>
            </a:r>
          </a:p>
          <a:p>
            <a:pPr marL="457200" lvl="1" indent="0">
              <a:buFont typeface="Arial" panose="020B0604020202020204" pitchFamily="34" charset="0"/>
              <a:buNone/>
            </a:pPr>
            <a:endParaRPr lang="en-US" dirty="0"/>
          </a:p>
          <a:p>
            <a:pPr marL="0" indent="0">
              <a:buNone/>
            </a:pPr>
            <a:r>
              <a:rPr lang="en-US" sz="1600" b="0" dirty="0"/>
              <a:t>Use the proper procedures for:</a:t>
            </a:r>
          </a:p>
          <a:p>
            <a:pPr marL="171450" indent="-171450">
              <a:buFont typeface="Arial" panose="020B0604020202020204" pitchFamily="34" charset="0"/>
              <a:buChar char="•"/>
            </a:pPr>
            <a:r>
              <a:rPr lang="en-US" dirty="0"/>
              <a:t>Eye contact</a:t>
            </a:r>
          </a:p>
          <a:p>
            <a:pPr marL="628650" lvl="1" indent="-171450">
              <a:buFont typeface="Arial" panose="020B0604020202020204" pitchFamily="34" charset="0"/>
              <a:buChar char="•"/>
            </a:pPr>
            <a:r>
              <a:rPr lang="en-US" dirty="0"/>
              <a:t>Flood the eye with lukewarm water and repeat for 15 minutes</a:t>
            </a:r>
          </a:p>
          <a:p>
            <a:pPr marL="628650" lvl="1" indent="-171450">
              <a:buFont typeface="Arial" panose="020B0604020202020204" pitchFamily="34" charset="0"/>
              <a:buChar char="•"/>
            </a:pPr>
            <a:r>
              <a:rPr lang="en-US" dirty="0"/>
              <a:t>Encourage patient to blink while flushing the eye</a:t>
            </a:r>
          </a:p>
          <a:p>
            <a:pPr marL="628650" lvl="1" indent="-171450">
              <a:buFont typeface="Arial" panose="020B0604020202020204" pitchFamily="34" charset="0"/>
              <a:buChar char="•"/>
            </a:pPr>
            <a:r>
              <a:rPr lang="en-US" dirty="0"/>
              <a:t>Do not force the eyelid open</a:t>
            </a:r>
          </a:p>
          <a:p>
            <a:pPr marL="171450" lvl="0" indent="-171450">
              <a:buFont typeface="Arial" panose="020B0604020202020204" pitchFamily="34" charset="0"/>
              <a:buChar char="•"/>
            </a:pPr>
            <a:r>
              <a:rPr lang="en-US" sz="1600" b="0" dirty="0"/>
              <a:t>Swallowed medicine</a:t>
            </a:r>
          </a:p>
          <a:p>
            <a:pPr marL="628650" lvl="1" indent="-171450">
              <a:buFont typeface="Arial" panose="020B0604020202020204" pitchFamily="34" charset="0"/>
              <a:buChar char="•"/>
            </a:pPr>
            <a:r>
              <a:rPr lang="en-US" dirty="0"/>
              <a:t>Do not give anything by mouth until calling for advice</a:t>
            </a:r>
          </a:p>
          <a:p>
            <a:pPr marL="171450" lvl="0" indent="-171450">
              <a:buFont typeface="Arial" panose="020B0604020202020204" pitchFamily="34" charset="0"/>
              <a:buChar char="•"/>
            </a:pPr>
            <a:r>
              <a:rPr lang="en-US" sz="1600" b="0" dirty="0"/>
              <a:t>Skin contact</a:t>
            </a:r>
          </a:p>
          <a:p>
            <a:pPr marL="628650" lvl="1" indent="-171450">
              <a:buFont typeface="Arial" panose="020B0604020202020204" pitchFamily="34" charset="0"/>
              <a:buChar char="•"/>
            </a:pPr>
            <a:r>
              <a:rPr lang="en-US" dirty="0"/>
              <a:t>Remove contaminated clothing, then flood skin with water for 15 minutes</a:t>
            </a:r>
          </a:p>
          <a:p>
            <a:pPr marL="628650" lvl="1" indent="-171450">
              <a:buFont typeface="Arial" panose="020B0604020202020204" pitchFamily="34" charset="0"/>
              <a:buChar char="•"/>
            </a:pPr>
            <a:r>
              <a:rPr lang="en-US" dirty="0"/>
              <a:t>Wash gently with soap and water and rinse</a:t>
            </a:r>
          </a:p>
          <a:p>
            <a:pPr marL="171450" lvl="0" indent="-171450">
              <a:buFont typeface="Arial" panose="020B0604020202020204" pitchFamily="34" charset="0"/>
              <a:buChar char="•"/>
            </a:pPr>
            <a:r>
              <a:rPr lang="en-US" sz="2600" b="0" dirty="0"/>
              <a:t>Chemical or household products</a:t>
            </a:r>
          </a:p>
          <a:p>
            <a:pPr marL="628650" lvl="1" indent="-171450">
              <a:buFont typeface="Arial" panose="020B0604020202020204" pitchFamily="34" charset="0"/>
              <a:buChar char="•"/>
            </a:pPr>
            <a:r>
              <a:rPr lang="en-US" dirty="0"/>
              <a:t>Unless patient is unconscious, having convulsions, or cannot swallow, give a small amount of water</a:t>
            </a:r>
          </a:p>
          <a:p>
            <a:pPr marL="628650" lvl="1" indent="-171450">
              <a:buFont typeface="Arial" panose="020B0604020202020204" pitchFamily="34" charset="0"/>
              <a:buChar char="•"/>
            </a:pPr>
            <a:r>
              <a:rPr lang="en-US" dirty="0"/>
              <a:t>Call for professional advice to find out if the patient should be made to vomit</a:t>
            </a:r>
          </a:p>
          <a:p>
            <a:pPr marL="628650" lvl="1" indent="-171450">
              <a:buFont typeface="Arial" panose="020B0604020202020204" pitchFamily="34" charset="0"/>
              <a:buChar char="•"/>
            </a:pPr>
            <a:r>
              <a:rPr lang="en-US" b="0" dirty="0"/>
              <a:t>Do not </a:t>
            </a:r>
            <a:r>
              <a:rPr lang="en-US" dirty="0"/>
              <a:t>induce vomiting unless recommended by your physician or the Poison Center</a:t>
            </a:r>
          </a:p>
          <a:p>
            <a:pPr marL="171450" indent="-171450">
              <a:buFont typeface="Arial" panose="020B0604020202020204" pitchFamily="34" charset="0"/>
              <a:buChar char="•"/>
            </a:pPr>
            <a:r>
              <a:rPr lang="en-US" sz="2600" b="0" dirty="0"/>
              <a:t>Inhaled</a:t>
            </a:r>
          </a:p>
          <a:p>
            <a:pPr marL="628650" lvl="1" indent="-171450">
              <a:buFont typeface="Arial" panose="020B0604020202020204" pitchFamily="34" charset="0"/>
              <a:buChar char="•"/>
            </a:pPr>
            <a:r>
              <a:rPr lang="en-US" dirty="0"/>
              <a:t>Immediately get the patient to fresh air</a:t>
            </a:r>
          </a:p>
          <a:p>
            <a:pPr marL="628650" lvl="1" indent="-171450">
              <a:buFont typeface="Arial" panose="020B0604020202020204" pitchFamily="34" charset="0"/>
              <a:buChar char="•"/>
            </a:pPr>
            <a:r>
              <a:rPr lang="en-US" dirty="0"/>
              <a:t>Avoid breathing fumes– open doors and windows</a:t>
            </a:r>
          </a:p>
          <a:p>
            <a:pPr marL="628650" lvl="1" indent="-171450">
              <a:buFont typeface="Arial" panose="020B0604020202020204" pitchFamily="34" charset="0"/>
              <a:buChar char="•"/>
            </a:pPr>
            <a:r>
              <a:rPr lang="en-US" dirty="0"/>
              <a:t>If the individual is not breathing, call for help and start assisted (mouth-to-mouth) breathing</a:t>
            </a:r>
          </a:p>
          <a:p>
            <a:pPr marL="0" lvl="0" indent="0">
              <a:buFont typeface="Arial" panose="020B0604020202020204" pitchFamily="34" charset="0"/>
              <a:buNone/>
            </a:pPr>
            <a:endParaRPr lang="en-US" dirty="0"/>
          </a:p>
          <a:p>
            <a:r>
              <a:rPr lang="en-US" dirty="0"/>
              <a:t>Information on the California Poison Control System: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California Poison Control System provides immediate, free, and expert treatment advice and referral over the telephone in case of exposure to poisonous or toxic substances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Pharmacists, nurses, and poison information providers answer the calls to 1-800-222-1222 and are available 24 hours a day, 7 days a week, 365 days a year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Language interpreters are always available, just say the language you need when you call.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Services for the deaf and hearing impaired offered through the </a:t>
            </a:r>
            <a:r>
              <a:rPr lang="en-US" sz="1200" b="0" i="0" u="none" strike="noStrike" kern="1200" dirty="0">
                <a:solidFill>
                  <a:schemeClr val="tx1"/>
                </a:solidFill>
                <a:effectLst/>
                <a:latin typeface="+mn-lt"/>
                <a:ea typeface="+mn-ea"/>
                <a:cs typeface="+mn-cs"/>
                <a:hlinkClick r:id="rId4"/>
              </a:rPr>
              <a:t>California Relay Service</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More information on general poisoning responses:</a:t>
            </a:r>
          </a:p>
          <a:p>
            <a:pPr marL="171450" indent="-171450">
              <a:buFont typeface="Arial" panose="020B0604020202020204" pitchFamily="34" charset="0"/>
              <a:buChar char="•"/>
            </a:pPr>
            <a:r>
              <a:rPr lang="en-US" dirty="0">
                <a:hlinkClick r:id="rId5"/>
              </a:rPr>
              <a:t>https://www.poison.org/actfast</a:t>
            </a:r>
            <a:endParaRPr lang="en-US" dirty="0"/>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26</a:t>
            </a:fld>
            <a:endParaRPr lang="en-US"/>
          </a:p>
        </p:txBody>
      </p:sp>
    </p:spTree>
    <p:extLst>
      <p:ext uri="{BB962C8B-B14F-4D97-AF65-F5344CB8AC3E}">
        <p14:creationId xmlns:p14="http://schemas.microsoft.com/office/powerpoint/2010/main" val="1730606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General Resources (please adjust links as you see fit):</a:t>
            </a:r>
          </a:p>
          <a:p>
            <a:pPr marL="171450" indent="-171450">
              <a:buFont typeface="Arial" panose="020B0604020202020204" pitchFamily="34" charset="0"/>
              <a:buChar char="•"/>
            </a:pPr>
            <a:r>
              <a:rPr lang="en-US" dirty="0"/>
              <a:t>CDC (Carbon Monoxide Poisoning): </a:t>
            </a:r>
            <a:r>
              <a:rPr lang="fr-FR" sz="1200" u="sng" kern="1200" dirty="0">
                <a:solidFill>
                  <a:schemeClr val="tx1"/>
                </a:solidFill>
                <a:effectLst/>
                <a:latin typeface="+mn-lt"/>
                <a:ea typeface="+mn-ea"/>
                <a:cs typeface="+mn-cs"/>
                <a:hlinkClick r:id="rId3"/>
              </a:rPr>
              <a:t>https://www.cdc.gov/co/</a:t>
            </a:r>
            <a:endParaRPr lang="fr-FR"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CDC (Home and Recreational Safety-Poisoning): </a:t>
            </a:r>
            <a:r>
              <a:rPr lang="en-US" sz="1200" u="sng" kern="1200" dirty="0">
                <a:solidFill>
                  <a:schemeClr val="tx1"/>
                </a:solidFill>
                <a:effectLst/>
                <a:latin typeface="+mn-lt"/>
                <a:ea typeface="+mn-ea"/>
                <a:cs typeface="+mn-cs"/>
                <a:hlinkClick r:id="rId4"/>
              </a:rPr>
              <a:t>https://www.cdc.gov/homeandrecreationalsafety/poisoning/index.html</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Prevent Child Injury: </a:t>
            </a:r>
            <a:r>
              <a:rPr lang="en-US" sz="1200" u="sng" kern="1200" dirty="0">
                <a:solidFill>
                  <a:schemeClr val="tx1"/>
                </a:solidFill>
                <a:effectLst/>
                <a:latin typeface="+mn-lt"/>
                <a:ea typeface="+mn-ea"/>
                <a:cs typeface="+mn-cs"/>
                <a:hlinkClick r:id="rId5"/>
              </a:rPr>
              <a:t>https://www.preventchildinjury.org/toolkits-landing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Food Safety-Food Poisoning: </a:t>
            </a:r>
            <a:r>
              <a:rPr lang="en-US" sz="1200" u="sng" kern="1200" dirty="0">
                <a:solidFill>
                  <a:schemeClr val="tx1"/>
                </a:solidFill>
                <a:effectLst/>
                <a:latin typeface="+mn-lt"/>
                <a:ea typeface="+mn-ea"/>
                <a:cs typeface="+mn-cs"/>
                <a:hlinkClick r:id="rId6"/>
              </a:rPr>
              <a:t>https://www.foodsafety.gov/food-poisoning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Home Safety Council-Safety Guide: </a:t>
            </a:r>
            <a:r>
              <a:rPr lang="en-US" sz="1200" u="sng" kern="1200" dirty="0">
                <a:solidFill>
                  <a:schemeClr val="tx1"/>
                </a:solidFill>
                <a:effectLst/>
                <a:latin typeface="+mn-lt"/>
                <a:ea typeface="+mn-ea"/>
                <a:cs typeface="+mn-cs"/>
                <a:hlinkClick r:id="rId7"/>
              </a:rPr>
              <a:t>http://www.homesafetycouncil.org/SafetyGuide/sg_poison_w005.asp</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NIH (Tox Town): </a:t>
            </a:r>
            <a:r>
              <a:rPr lang="en-US" sz="1200" u="sng" kern="1200" dirty="0">
                <a:solidFill>
                  <a:schemeClr val="tx1"/>
                </a:solidFill>
                <a:effectLst/>
                <a:latin typeface="+mn-lt"/>
                <a:ea typeface="+mn-ea"/>
                <a:cs typeface="+mn-cs"/>
                <a:hlinkClick r:id="rId8"/>
              </a:rPr>
              <a:t>https://toxtown.nlm.nih.gov/</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Up and Away Campaign: </a:t>
            </a:r>
            <a:r>
              <a:rPr lang="en-US" sz="1200" u="sng" kern="1200" dirty="0">
                <a:solidFill>
                  <a:schemeClr val="tx1"/>
                </a:solidFill>
                <a:effectLst/>
                <a:latin typeface="+mn-lt"/>
                <a:ea typeface="+mn-ea"/>
                <a:cs typeface="+mn-cs"/>
                <a:hlinkClick r:id="rId9"/>
              </a:rPr>
              <a:t>https://www.upandaway.org/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California Smokers’ Hotline: </a:t>
            </a:r>
            <a:r>
              <a:rPr lang="en-US" sz="1200" u="sng" kern="1200" dirty="0">
                <a:solidFill>
                  <a:schemeClr val="tx1"/>
                </a:solidFill>
                <a:effectLst/>
                <a:latin typeface="+mn-lt"/>
                <a:ea typeface="+mn-ea"/>
                <a:cs typeface="+mn-cs"/>
                <a:hlinkClick r:id="rId10"/>
              </a:rPr>
              <a:t>https://www.nobutts-catalog.org/collections/vape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California Department of Public Health (Vaping Health Advisory): </a:t>
            </a:r>
            <a:r>
              <a:rPr lang="en-US" sz="1200" u="sng" kern="1200" dirty="0">
                <a:solidFill>
                  <a:schemeClr val="tx1"/>
                </a:solidFill>
                <a:effectLst/>
                <a:latin typeface="+mn-lt"/>
                <a:ea typeface="+mn-ea"/>
                <a:cs typeface="+mn-cs"/>
                <a:hlinkClick r:id="rId11"/>
              </a:rPr>
              <a:t>https://www.cdph.ca.gov/Programs/CCDPHP/Pages/Vaping-Health-Advisory.aspx</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kern="1200" dirty="0">
                <a:solidFill>
                  <a:schemeClr val="tx1"/>
                </a:solidFill>
                <a:effectLst/>
                <a:latin typeface="+mn-lt"/>
                <a:ea typeface="+mn-ea"/>
                <a:cs typeface="+mn-cs"/>
              </a:rPr>
              <a:t>CDC (E-</a:t>
            </a:r>
            <a:r>
              <a:rPr lang="es-ES" sz="1200" kern="1200" dirty="0" err="1">
                <a:solidFill>
                  <a:schemeClr val="tx1"/>
                </a:solidFill>
                <a:effectLst/>
                <a:latin typeface="+mn-lt"/>
                <a:ea typeface="+mn-ea"/>
                <a:cs typeface="+mn-cs"/>
              </a:rPr>
              <a:t>cigarettes</a:t>
            </a:r>
            <a:r>
              <a:rPr lang="es-ES" sz="1200" kern="1200" dirty="0">
                <a:solidFill>
                  <a:schemeClr val="tx1"/>
                </a:solidFill>
                <a:effectLst/>
                <a:latin typeface="+mn-lt"/>
                <a:ea typeface="+mn-ea"/>
                <a:cs typeface="+mn-cs"/>
              </a:rPr>
              <a:t>): </a:t>
            </a:r>
            <a:r>
              <a:rPr lang="es-ES" sz="1200" u="sng" kern="1200" dirty="0">
                <a:solidFill>
                  <a:schemeClr val="tx1"/>
                </a:solidFill>
                <a:effectLst/>
                <a:latin typeface="+mn-lt"/>
                <a:ea typeface="+mn-ea"/>
                <a:cs typeface="+mn-cs"/>
                <a:hlinkClick r:id="rId12"/>
              </a:rPr>
              <a:t>https://www.cdc.gov/tobacco/basic_information/e-cigarettes/about-e-cigarettes.html</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CDPH (Let’s Talk Cannabis):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Parents and Mentors: </a:t>
            </a:r>
            <a:r>
              <a:rPr lang="en-US" sz="1200" u="sng" kern="1200" dirty="0">
                <a:solidFill>
                  <a:schemeClr val="tx1"/>
                </a:solidFill>
                <a:effectLst/>
                <a:latin typeface="+mn-lt"/>
                <a:ea typeface="+mn-ea"/>
                <a:cs typeface="+mn-cs"/>
                <a:hlinkClick r:id="rId13"/>
              </a:rPr>
              <a:t>https://www.cdph.ca.gov/Programs/DO/letstalkcannabis/Pages/parents-mentors.aspx</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Community Toolkit: </a:t>
            </a:r>
            <a:r>
              <a:rPr lang="en-US" sz="1200" u="sng" kern="1200" dirty="0">
                <a:solidFill>
                  <a:schemeClr val="tx1"/>
                </a:solidFill>
                <a:effectLst/>
                <a:latin typeface="+mn-lt"/>
                <a:ea typeface="+mn-ea"/>
                <a:cs typeface="+mn-cs"/>
                <a:hlinkClick r:id="rId14"/>
              </a:rPr>
              <a:t>https://www.cdph.ca.gov/Programs/DO/letstalkcannabis/Pages/Community-Toolkit.aspx</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Healthy Children (Edible Marijuana): </a:t>
            </a:r>
            <a:r>
              <a:rPr lang="en-US" sz="1200" u="sng" kern="1200" dirty="0">
                <a:solidFill>
                  <a:schemeClr val="tx1"/>
                </a:solidFill>
                <a:effectLst/>
                <a:latin typeface="+mn-lt"/>
                <a:ea typeface="+mn-ea"/>
                <a:cs typeface="+mn-cs"/>
                <a:hlinkClick r:id="rId15"/>
              </a:rPr>
              <a:t>https://www.healthychildren.org/English/ages-stages/teen/substance-abuse/Pages/Edible-Marijuana-Dangers.aspx</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Drug Free (How to Talk About Marijuana): </a:t>
            </a:r>
            <a:r>
              <a:rPr lang="en-US" sz="1200" u="sng" kern="1200" dirty="0">
                <a:solidFill>
                  <a:schemeClr val="tx1"/>
                </a:solidFill>
                <a:effectLst/>
                <a:latin typeface="+mn-lt"/>
                <a:ea typeface="+mn-ea"/>
                <a:cs typeface="+mn-cs"/>
                <a:hlinkClick r:id="rId16"/>
              </a:rPr>
              <a:t>https://drugfree.org/article/how-to-talk-about-marijuana/</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Here to Help (Cannabis Use and Youth): </a:t>
            </a:r>
            <a:r>
              <a:rPr lang="en-US" sz="1200" u="sng" kern="1200" dirty="0">
                <a:solidFill>
                  <a:schemeClr val="tx1"/>
                </a:solidFill>
                <a:effectLst/>
                <a:latin typeface="+mn-lt"/>
                <a:ea typeface="+mn-ea"/>
                <a:cs typeface="+mn-cs"/>
                <a:hlinkClick r:id="rId17"/>
              </a:rPr>
              <a:t>https://www.heretohelp.bc.ca/workbook/cannabis-use-and-youth-a-parents-guide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AACAP (Marijuana and Teens): </a:t>
            </a:r>
            <a:r>
              <a:rPr lang="en-US" sz="1200" u="sng" kern="1200" dirty="0">
                <a:solidFill>
                  <a:schemeClr val="tx1"/>
                </a:solidFill>
                <a:effectLst/>
                <a:latin typeface="+mn-lt"/>
                <a:ea typeface="+mn-ea"/>
                <a:cs typeface="+mn-cs"/>
                <a:hlinkClick r:id="rId18"/>
              </a:rPr>
              <a:t>https://www.aacap.org/AACAP/Families_and_Youth/Facts_for_Families/FFF-Guide/Marijuana-and-Teens-106.aspx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6645989-A7B2-484B-95BC-C1F0CD2CFE99}" type="slidenum">
              <a:rPr lang="en-US" smtClean="0"/>
              <a:t>29</a:t>
            </a:fld>
            <a:endParaRPr lang="en-US"/>
          </a:p>
        </p:txBody>
      </p:sp>
    </p:spTree>
    <p:extLst>
      <p:ext uri="{BB962C8B-B14F-4D97-AF65-F5344CB8AC3E}">
        <p14:creationId xmlns:p14="http://schemas.microsoft.com/office/powerpoint/2010/main" val="3104981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30</a:t>
            </a:fld>
            <a:endParaRPr lang="en-US"/>
          </a:p>
        </p:txBody>
      </p:sp>
    </p:spTree>
    <p:extLst>
      <p:ext uri="{BB962C8B-B14F-4D97-AF65-F5344CB8AC3E}">
        <p14:creationId xmlns:p14="http://schemas.microsoft.com/office/powerpoint/2010/main" val="4263925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31</a:t>
            </a:fld>
            <a:endParaRPr lang="en-US"/>
          </a:p>
        </p:txBody>
      </p:sp>
    </p:spTree>
    <p:extLst>
      <p:ext uri="{BB962C8B-B14F-4D97-AF65-F5344CB8AC3E}">
        <p14:creationId xmlns:p14="http://schemas.microsoft.com/office/powerpoint/2010/main" val="206620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purpose of this training is to provide information, tools, and resources to parents and caregivers of children age 0 to 5 that maximize safety and prevent unintentional injuries. By the end of this training, the participant will be informed as to how to prevent poisonings inside and outside the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Image of child holding basket of mushrooms: </a:t>
            </a:r>
            <a:r>
              <a:rPr lang="en-US" dirty="0">
                <a:hlinkClick r:id="rId3"/>
              </a:rPr>
              <a:t>https://calpoison.org/</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3</a:t>
            </a:fld>
            <a:endParaRPr lang="en-US"/>
          </a:p>
        </p:txBody>
      </p:sp>
    </p:spTree>
    <p:extLst>
      <p:ext uri="{BB962C8B-B14F-4D97-AF65-F5344CB8AC3E}">
        <p14:creationId xmlns:p14="http://schemas.microsoft.com/office/powerpoint/2010/main" val="179612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4</a:t>
            </a:fld>
            <a:endParaRPr lang="en-US"/>
          </a:p>
        </p:txBody>
      </p:sp>
    </p:spTree>
    <p:extLst>
      <p:ext uri="{BB962C8B-B14F-4D97-AF65-F5344CB8AC3E}">
        <p14:creationId xmlns:p14="http://schemas.microsoft.com/office/powerpoint/2010/main" val="42813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taken from: </a:t>
            </a:r>
            <a:r>
              <a:rPr lang="en-US" dirty="0">
                <a:hlinkClick r:id="rId3"/>
              </a:rPr>
              <a:t>https://aapcc.org/national-poison-data-system</a:t>
            </a:r>
            <a:endParaRPr lang="en-US" dirty="0"/>
          </a:p>
          <a:p>
            <a:endParaRPr lang="en-US" dirty="0"/>
          </a:p>
          <a:p>
            <a:r>
              <a:rPr lang="en-US" dirty="0"/>
              <a:t>California (2018)</a:t>
            </a:r>
          </a:p>
          <a:p>
            <a:pPr marL="171450" indent="-171450">
              <a:buFont typeface="Arial" panose="020B0604020202020204" pitchFamily="34" charset="0"/>
              <a:buChar char="•"/>
            </a:pPr>
            <a:r>
              <a:rPr lang="en-US" dirty="0"/>
              <a:t>1 case every 147 seconds</a:t>
            </a:r>
          </a:p>
          <a:p>
            <a:pPr marL="171450" indent="-171450">
              <a:buFont typeface="Arial" panose="020B0604020202020204" pitchFamily="34" charset="0"/>
              <a:buChar char="•"/>
            </a:pPr>
            <a:r>
              <a:rPr lang="en-US" dirty="0"/>
              <a:t>24% of calls were made from health care facilities (52,546 cases)</a:t>
            </a:r>
          </a:p>
          <a:p>
            <a:pPr marL="171450" indent="-171450">
              <a:buFont typeface="Arial" panose="020B0604020202020204" pitchFamily="34" charset="0"/>
              <a:buChar char="•"/>
            </a:pPr>
            <a:r>
              <a:rPr lang="en-US" dirty="0"/>
              <a:t>Exposures to opioids include heroin and fentanyl</a:t>
            </a:r>
          </a:p>
          <a:p>
            <a:pPr marL="628650" lvl="1" indent="-171450">
              <a:buFont typeface="Arial" panose="020B0604020202020204" pitchFamily="34" charset="0"/>
              <a:buChar char="•"/>
            </a:pPr>
            <a:r>
              <a:rPr lang="en-US" dirty="0"/>
              <a:t>10% &lt;= 5 years old</a:t>
            </a:r>
          </a:p>
          <a:p>
            <a:pPr marL="628650" lvl="1" indent="-171450">
              <a:buFont typeface="Arial" panose="020B0604020202020204" pitchFamily="34" charset="0"/>
              <a:buChar char="•"/>
            </a:pPr>
            <a:r>
              <a:rPr lang="en-US" dirty="0"/>
              <a:t>2% 6-12 years old</a:t>
            </a:r>
          </a:p>
          <a:p>
            <a:pPr marL="628650" lvl="1" indent="-171450">
              <a:buFont typeface="Arial" panose="020B0604020202020204" pitchFamily="34" charset="0"/>
              <a:buChar char="•"/>
            </a:pPr>
            <a:r>
              <a:rPr lang="en-US" dirty="0"/>
              <a:t>9% 13-19 years old</a:t>
            </a:r>
          </a:p>
          <a:p>
            <a:pPr marL="171450" lvl="0" indent="-171450">
              <a:buFont typeface="Arial" panose="020B0604020202020204" pitchFamily="34" charset="0"/>
              <a:buChar char="•"/>
            </a:pPr>
            <a:r>
              <a:rPr lang="en-US" dirty="0"/>
              <a:t>Exposures to e-cigarettes</a:t>
            </a:r>
          </a:p>
          <a:p>
            <a:pPr marL="628650" lvl="1" indent="-171450">
              <a:buFont typeface="Arial" panose="020B0604020202020204" pitchFamily="34" charset="0"/>
              <a:buChar char="•"/>
            </a:pPr>
            <a:r>
              <a:rPr lang="en-US" dirty="0"/>
              <a:t>60% &lt;= 5 years old</a:t>
            </a:r>
          </a:p>
          <a:p>
            <a:pPr marL="628650" lvl="1" indent="-171450">
              <a:buFont typeface="Arial" panose="020B0604020202020204" pitchFamily="34" charset="0"/>
              <a:buChar char="•"/>
            </a:pPr>
            <a:r>
              <a:rPr lang="en-US" dirty="0"/>
              <a:t>2% 6-12 years old</a:t>
            </a:r>
          </a:p>
          <a:p>
            <a:pPr marL="628650" lvl="1" indent="-171450">
              <a:buFont typeface="Arial" panose="020B0604020202020204" pitchFamily="34" charset="0"/>
              <a:buChar char="•"/>
            </a:pPr>
            <a:r>
              <a:rPr lang="en-US" dirty="0"/>
              <a:t>13% 13-19 years old</a:t>
            </a:r>
          </a:p>
          <a:p>
            <a:pPr marL="171450" lvl="0" indent="-171450">
              <a:buFont typeface="Arial" panose="020B0604020202020204" pitchFamily="34" charset="0"/>
              <a:buChar char="•"/>
            </a:pPr>
            <a:r>
              <a:rPr lang="en-US" dirty="0"/>
              <a:t>Total cases</a:t>
            </a:r>
          </a:p>
          <a:p>
            <a:pPr marL="628650" lvl="1" indent="-171450">
              <a:buFont typeface="Arial" panose="020B0604020202020204" pitchFamily="34" charset="0"/>
              <a:buChar char="•"/>
            </a:pPr>
            <a:r>
              <a:rPr lang="en-US" dirty="0"/>
              <a:t>41% &lt;= 5 years old</a:t>
            </a:r>
          </a:p>
          <a:p>
            <a:pPr marL="628650" lvl="1" indent="-171450">
              <a:buFont typeface="Arial" panose="020B0604020202020204" pitchFamily="34" charset="0"/>
              <a:buChar char="•"/>
            </a:pPr>
            <a:r>
              <a:rPr lang="en-US" dirty="0"/>
              <a:t>5.3% 6-12 years old</a:t>
            </a:r>
          </a:p>
          <a:p>
            <a:pPr marL="628650" lvl="1" indent="-171450">
              <a:buFont typeface="Arial" panose="020B0604020202020204" pitchFamily="34" charset="0"/>
              <a:buChar char="•"/>
            </a:pPr>
            <a:r>
              <a:rPr lang="en-US" dirty="0"/>
              <a:t>7.5% 13-19 years old</a:t>
            </a:r>
          </a:p>
          <a:p>
            <a:pPr marL="171450" lvl="0" indent="-171450">
              <a:buFont typeface="Arial" panose="020B0604020202020204" pitchFamily="34" charset="0"/>
              <a:buChar char="•"/>
            </a:pPr>
            <a:r>
              <a:rPr lang="en-US" dirty="0"/>
              <a:t>How exposures occurred</a:t>
            </a:r>
          </a:p>
          <a:p>
            <a:pPr marL="628650" lvl="1" indent="-171450">
              <a:buFont typeface="Arial" panose="020B0604020202020204" pitchFamily="34" charset="0"/>
              <a:buChar char="•"/>
            </a:pPr>
            <a:r>
              <a:rPr lang="en-US" dirty="0"/>
              <a:t>78% unintentional</a:t>
            </a:r>
          </a:p>
          <a:p>
            <a:pPr marL="628650" lvl="1" indent="-171450">
              <a:buFont typeface="Arial" panose="020B0604020202020204" pitchFamily="34" charset="0"/>
              <a:buChar char="•"/>
            </a:pPr>
            <a:r>
              <a:rPr lang="en-US" dirty="0"/>
              <a:t>18% intentional</a:t>
            </a:r>
          </a:p>
          <a:p>
            <a:pPr marL="628650" lvl="1" indent="-171450">
              <a:buFont typeface="Arial" panose="020B0604020202020204" pitchFamily="34" charset="0"/>
              <a:buChar char="•"/>
            </a:pPr>
            <a:r>
              <a:rPr lang="en-US" dirty="0"/>
              <a:t>4% adverse reaction, other, unknown</a:t>
            </a:r>
          </a:p>
          <a:p>
            <a:endParaRPr lang="en-US" dirty="0"/>
          </a:p>
          <a:p>
            <a:r>
              <a:rPr lang="en-US" dirty="0"/>
              <a:t>Sacramento</a:t>
            </a:r>
          </a:p>
          <a:p>
            <a:pPr marL="171450" indent="-171450">
              <a:buFont typeface="Arial" panose="020B0604020202020204" pitchFamily="34" charset="0"/>
              <a:buChar char="•"/>
            </a:pPr>
            <a:r>
              <a:rPr lang="en-US" dirty="0"/>
              <a:t>1 child death caused by poisoning/overdose (Sacramento County CDRT Report, 2016)</a:t>
            </a:r>
          </a:p>
          <a:p>
            <a:pPr marL="171450" indent="-171450">
              <a:buFont typeface="Arial" panose="020B0604020202020204" pitchFamily="34" charset="0"/>
              <a:buChar char="•"/>
            </a:pPr>
            <a:r>
              <a:rPr lang="en-US" dirty="0"/>
              <a:t>1 opioid overdose death for ages 0-19 (Sac Opioid Coalition, 2017 - </a:t>
            </a:r>
            <a:r>
              <a:rPr lang="en-US" dirty="0">
                <a:hlinkClick r:id="rId4"/>
              </a:rPr>
              <a:t>http://sacopioidcoalition.org/statistics/</a:t>
            </a:r>
            <a:r>
              <a:rPr lang="en-US" dirty="0"/>
              <a:t>)</a:t>
            </a:r>
          </a:p>
          <a:p>
            <a:pPr marL="171450" indent="-171450">
              <a:buFont typeface="Arial" panose="020B0604020202020204" pitchFamily="34" charset="0"/>
              <a:buChar char="•"/>
            </a:pPr>
            <a:r>
              <a:rPr lang="en-US" dirty="0"/>
              <a:t>In California in 2018, there was an overall rate of 12.8 per 100,000 for drug overdose deaths (CDC - </a:t>
            </a:r>
            <a:r>
              <a:rPr lang="en-US" dirty="0">
                <a:hlinkClick r:id="rId5"/>
              </a:rPr>
              <a:t>https://www.cdc.gov/nchs/pressroom/states/california/ca.htm</a:t>
            </a:r>
            <a:r>
              <a:rPr lang="en-US" dirty="0"/>
              <a:t>)</a:t>
            </a:r>
          </a:p>
          <a:p>
            <a:pPr marL="171450" indent="-171450">
              <a:buFont typeface="Arial" panose="020B0604020202020204" pitchFamily="34" charset="0"/>
              <a:buChar char="•"/>
            </a:pPr>
            <a:r>
              <a:rPr lang="en-US" dirty="0"/>
              <a:t>In 2015, 98.6% of children tested in California had a blood lead level of 0-4.5mcg/dL (</a:t>
            </a:r>
            <a:r>
              <a:rPr lang="en-US" dirty="0">
                <a:hlinkClick r:id="rId6"/>
              </a:rPr>
              <a:t>https://trackingcalifornia.org/lead/query</a:t>
            </a:r>
            <a:r>
              <a:rPr lang="en-US" dirty="0"/>
              <a:t>)</a:t>
            </a:r>
          </a:p>
          <a:p>
            <a:pPr marL="628650" lvl="1" indent="-171450">
              <a:buFont typeface="Arial" panose="020B0604020202020204" pitchFamily="34" charset="0"/>
              <a:buChar char="•"/>
            </a:pPr>
            <a:r>
              <a:rPr lang="en-US" dirty="0"/>
              <a:t>98.2% of children tested in Sacramento County had a blood lead level of 0-4.5mcg/dL </a:t>
            </a:r>
          </a:p>
          <a:p>
            <a:pPr marL="171450" lvl="0" indent="-171450">
              <a:buFont typeface="Arial" panose="020B0604020202020204" pitchFamily="34" charset="0"/>
              <a:buChar char="•"/>
            </a:pPr>
            <a:r>
              <a:rPr lang="en-US" dirty="0"/>
              <a:t>In 2018, there was an age-adjusted rate of 20.7 per 1,000,000 for ED visits due to CO poisoning, all causes (fire, non-fire, unknown) in California (</a:t>
            </a:r>
            <a:r>
              <a:rPr lang="en-US" dirty="0">
                <a:hlinkClick r:id="rId7"/>
              </a:rPr>
              <a:t>https://trackingcalifornia.org/co/query</a:t>
            </a:r>
            <a:r>
              <a:rPr lang="en-US" dirty="0"/>
              <a:t>)</a:t>
            </a:r>
          </a:p>
          <a:p>
            <a:pPr marL="628650" lvl="1" indent="-171450">
              <a:buFont typeface="Arial" panose="020B0604020202020204" pitchFamily="34" charset="0"/>
              <a:buChar char="•"/>
            </a:pPr>
            <a:r>
              <a:rPr lang="en-US" dirty="0"/>
              <a:t>In 2018, there was an age-adjusted rate of 19.8 per 1,000,000 for ED visits due to CO poisoning, all causes (fire, non-fire, unknown) in Sacramento County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Poison data resources:</a:t>
            </a:r>
          </a:p>
          <a:p>
            <a:pPr marL="171450" indent="-171450">
              <a:buFont typeface="Arial" panose="020B0604020202020204" pitchFamily="34" charset="0"/>
              <a:buChar char="•"/>
            </a:pPr>
            <a:r>
              <a:rPr lang="en-US" dirty="0">
                <a:hlinkClick r:id="rId8"/>
              </a:rPr>
              <a:t>https://www.poison.org/poison-statistics-national</a:t>
            </a:r>
            <a:endParaRPr lang="en-US" dirty="0"/>
          </a:p>
          <a:p>
            <a:pPr marL="171450" indent="-171450">
              <a:buFont typeface="Arial" panose="020B0604020202020204" pitchFamily="34" charset="0"/>
              <a:buChar char="•"/>
            </a:pPr>
            <a:r>
              <a:rPr lang="en-US" dirty="0">
                <a:hlinkClick r:id="rId9"/>
              </a:rPr>
              <a:t>https://www.poison.org/~/media/files/aapcc-annual-reports/npds2018.pdf?la=en</a:t>
            </a:r>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5</a:t>
            </a:fld>
            <a:endParaRPr lang="en-US"/>
          </a:p>
        </p:txBody>
      </p:sp>
    </p:spTree>
    <p:extLst>
      <p:ext uri="{BB962C8B-B14F-4D97-AF65-F5344CB8AC3E}">
        <p14:creationId xmlns:p14="http://schemas.microsoft.com/office/powerpoint/2010/main" val="322650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6</a:t>
            </a:fld>
            <a:endParaRPr lang="en-US"/>
          </a:p>
        </p:txBody>
      </p:sp>
    </p:spTree>
    <p:extLst>
      <p:ext uri="{BB962C8B-B14F-4D97-AF65-F5344CB8AC3E}">
        <p14:creationId xmlns:p14="http://schemas.microsoft.com/office/powerpoint/2010/main" val="255948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found at:</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https://youtu.be/ZTUwH26ryac</a:t>
            </a:r>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hlinkClick r:id="rId4"/>
              </a:rPr>
              <a:t>https://calpoison.org/you</a:t>
            </a:r>
            <a:endParaRPr lang="en-US" sz="1200" u="sng" kern="1200" dirty="0">
              <a:solidFill>
                <a:schemeClr val="tx1"/>
              </a:solidFill>
              <a:effectLst/>
              <a:latin typeface="+mn-lt"/>
              <a:ea typeface="+mn-ea"/>
              <a:cs typeface="+mn-cs"/>
            </a:endParaRPr>
          </a:p>
          <a:p>
            <a:pPr marL="0" indent="0">
              <a:buFont typeface="Arial" panose="020B0604020202020204" pitchFamily="34" charset="0"/>
              <a:buNone/>
            </a:pPr>
            <a:endParaRPr lang="en-US" sz="1200" u="sng" kern="1200" dirty="0">
              <a:solidFill>
                <a:schemeClr val="tx1"/>
              </a:solidFill>
              <a:effectLst/>
              <a:latin typeface="+mn-lt"/>
              <a:ea typeface="+mn-ea"/>
              <a:cs typeface="+mn-cs"/>
            </a:endParaRPr>
          </a:p>
          <a:p>
            <a:pPr marL="0" indent="0">
              <a:buFont typeface="Arial" panose="020B0604020202020204" pitchFamily="34" charset="0"/>
              <a:buNone/>
            </a:pPr>
            <a:r>
              <a:rPr lang="en-US" sz="1200" u="none" kern="1200" dirty="0">
                <a:solidFill>
                  <a:schemeClr val="tx1"/>
                </a:solidFill>
                <a:effectLst/>
                <a:latin typeface="+mn-lt"/>
                <a:ea typeface="+mn-ea"/>
                <a:cs typeface="+mn-cs"/>
              </a:rPr>
              <a:t>Alternate videos can be found at:</a:t>
            </a:r>
          </a:p>
          <a:p>
            <a:pPr marL="171450" indent="-171450">
              <a:buFont typeface="Arial" panose="020B0604020202020204" pitchFamily="34" charset="0"/>
              <a:buChar char="•"/>
            </a:pPr>
            <a:r>
              <a:rPr lang="en-US" dirty="0">
                <a:hlinkClick r:id="rId5"/>
              </a:rPr>
              <a:t>https://poisonhelp.hrsa.gov/resources/videos</a:t>
            </a:r>
            <a:endParaRPr lang="en-US" dirty="0"/>
          </a:p>
          <a:p>
            <a:pPr marL="171450" indent="-171450">
              <a:buFont typeface="Arial" panose="020B0604020202020204" pitchFamily="34" charset="0"/>
              <a:buChar char="•"/>
            </a:pPr>
            <a:r>
              <a:rPr lang="en-US" dirty="0">
                <a:hlinkClick r:id="rId6"/>
              </a:rPr>
              <a:t>https://safekids.org/safetytips/field_risks/poison</a:t>
            </a:r>
            <a:r>
              <a:rPr lang="en-US" dirty="0"/>
              <a:t> (scroll to Resources at the bottom of the page)</a:t>
            </a:r>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7</a:t>
            </a:fld>
            <a:endParaRPr lang="en-US"/>
          </a:p>
        </p:txBody>
      </p:sp>
    </p:spTree>
    <p:extLst>
      <p:ext uri="{BB962C8B-B14F-4D97-AF65-F5344CB8AC3E}">
        <p14:creationId xmlns:p14="http://schemas.microsoft.com/office/powerpoint/2010/main" val="1859469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8</a:t>
            </a:fld>
            <a:endParaRPr lang="en-US"/>
          </a:p>
        </p:txBody>
      </p:sp>
    </p:spTree>
    <p:extLst>
      <p:ext uri="{BB962C8B-B14F-4D97-AF65-F5344CB8AC3E}">
        <p14:creationId xmlns:p14="http://schemas.microsoft.com/office/powerpoint/2010/main" val="3693060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medicine bottle: http://clipart-library.com/clipart/944086.htm</a:t>
            </a:r>
          </a:p>
          <a:p>
            <a:endParaRPr lang="en-US" dirty="0"/>
          </a:p>
          <a:p>
            <a:r>
              <a:rPr lang="en-US" dirty="0"/>
              <a:t>Information taken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https://www.preventchildinjury.org/toolkits/medicationsafety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4"/>
              </a:rPr>
              <a:t>https://www.aafp.org/afp/2010/0201/p316.html</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a:rPr>
              <a:t>https://ittrdetox.com/2019/07/25/symptoms-of-drug-toxicity/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None/>
            </a:pPr>
            <a:r>
              <a:rPr lang="en-US" b="0" dirty="0"/>
              <a:t>Possible symptoms*: </a:t>
            </a:r>
            <a:r>
              <a:rPr lang="en-US" dirty="0"/>
              <a:t>Altered mental status, behavioral changes, sleepiness, confusion, changes in vital signs, loss of consciousness, clamminess, seizures</a:t>
            </a:r>
            <a:endParaRPr lang="en-US" b="1" dirty="0"/>
          </a:p>
          <a:p>
            <a:pPr marL="0" indent="0">
              <a:buNone/>
            </a:pPr>
            <a:endParaRPr lang="en-US" b="1" dirty="0"/>
          </a:p>
          <a:p>
            <a:pPr marL="0" indent="0">
              <a:buNone/>
            </a:pPr>
            <a:r>
              <a:rPr lang="en-US" b="1" dirty="0"/>
              <a:t>*</a:t>
            </a:r>
            <a:r>
              <a:rPr lang="en-US" dirty="0"/>
              <a:t>Reactions and symptoms will vary based on the medication and the amount of exposure</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6645989-A7B2-484B-95BC-C1F0CD2CFE99}" type="slidenum">
              <a:rPr lang="en-US" smtClean="0"/>
              <a:t>9</a:t>
            </a:fld>
            <a:endParaRPr lang="en-US"/>
          </a:p>
        </p:txBody>
      </p:sp>
    </p:spTree>
    <p:extLst>
      <p:ext uri="{BB962C8B-B14F-4D97-AF65-F5344CB8AC3E}">
        <p14:creationId xmlns:p14="http://schemas.microsoft.com/office/powerpoint/2010/main" val="350586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2"/>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AEE56EE-37B5-4235-92F5-555FAD41DBEB}"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977706-BBDD-440C-96DD-2B42F9B1322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09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21558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62099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E56EE-37B5-4235-92F5-555FAD41DBEB}"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353030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E56EE-37B5-4235-92F5-555FAD41DBEB}"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77706-BBDD-440C-96DD-2B42F9B1322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56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EE56EE-37B5-4235-92F5-555FAD41DBEB}"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40498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EE56EE-37B5-4235-92F5-555FAD41DBEB}"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11431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EE56EE-37B5-4235-92F5-555FAD41DBEB}"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2514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56EE-37B5-4235-92F5-555FAD41DBEB}"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352307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E56EE-37B5-4235-92F5-555FAD41DBEB}"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713973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EE56EE-37B5-4235-92F5-555FAD41DBEB}"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77706-BBDD-440C-96DD-2B42F9B13221}" type="slidenum">
              <a:rPr lang="en-US" smtClean="0"/>
              <a:t>‹#›</a:t>
            </a:fld>
            <a:endParaRPr lang="en-US"/>
          </a:p>
        </p:txBody>
      </p:sp>
    </p:spTree>
    <p:extLst>
      <p:ext uri="{BB962C8B-B14F-4D97-AF65-F5344CB8AC3E}">
        <p14:creationId xmlns:p14="http://schemas.microsoft.com/office/powerpoint/2010/main" val="56329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AEE56EE-37B5-4235-92F5-555FAD41DBEB}" type="datetimeFigureOut">
              <a:rPr lang="en-US" smtClean="0"/>
              <a:t>11/3/2020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A977706-BBDD-440C-96DD-2B42F9B13221}" type="slidenum">
              <a:rPr lang="en-US" smtClean="0"/>
              <a:t>‹#›</a:t>
            </a:fld>
            <a:endParaRPr lang="en-US"/>
          </a:p>
        </p:txBody>
      </p:sp>
    </p:spTree>
    <p:extLst>
      <p:ext uri="{BB962C8B-B14F-4D97-AF65-F5344CB8AC3E}">
        <p14:creationId xmlns:p14="http://schemas.microsoft.com/office/powerpoint/2010/main" val="309887704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s://safekids.org/infographic/childproofing-steps-six-items-keep-and-awa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alpoison.org/you/prevent"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ventchildinjury.org/toolkits/laundry-detergent-packets" TargetMode="External"/><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sc.org/home-safety/safety-topics/other-poisons/household-products" TargetMode="External"/><Relationship Id="rId5" Type="http://schemas.openxmlformats.org/officeDocument/2006/relationships/hyperlink" Target="https://aapcc.org/track/hand-sanitizer" TargetMode="External"/><Relationship Id="rId4" Type="http://schemas.openxmlformats.org/officeDocument/2006/relationships/hyperlink" Target="https://aapcc.org/prevention/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alpoison.org/you/prev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safekids.org/infographic/keeping-kids-safe-around-liquid-laundry-packe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oodsafety.gov/food-poison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safetymanagementgroup.com/keeping-food-from-poisoning-your-workpla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aapcc.org/Preven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foodsafety.gov/food-poiso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ud.gov/sites/documents/OHHLHCFLYERCM.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safety-culture-training.com/Safety-System-News_Blog/carbon-monoxide-safety.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afekids.org/sites/default/files/documents/carbon_monoxide_poisoning_prevention_2015.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www.nphic.org/toolkits/carbon-monoxi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cdc.gov/tobacco/basic_information/e-cigarettes/pdfs/ecigarette-or-vaping-products-visual-dictionary-508.pdf" TargetMode="External"/><Relationship Id="rId4" Type="http://schemas.openxmlformats.org/officeDocument/2006/relationships/hyperlink" Target="https://www.webmd.com/smoking-cessation/nicotine-poisoning-can-you-overdose#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k.gov/health2/documents/FINAL%20ChildNicotineTobaccoControl_FactSheet%2012.7.2016.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8" Type="http://schemas.openxmlformats.org/officeDocument/2006/relationships/hyperlink" Target="https://drugfree.org/drugs/marijuana/" TargetMode="External"/><Relationship Id="rId3" Type="http://schemas.openxmlformats.org/officeDocument/2006/relationships/hyperlink" Target="https://www.cdc.gov/tobacco/basic_information/e-cigarettes/pdfs/ecigarette-or-vaping-products-visual-dictionary-508.pdf" TargetMode="External"/><Relationship Id="rId7" Type="http://schemas.openxmlformats.org/officeDocument/2006/relationships/hyperlink" Target="https://www.cdph.ca.gov/Programs/DO/letstalkcannabis/Pages/Community-Toolki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 Id="rId9" Type="http://schemas.openxmlformats.org/officeDocument/2006/relationships/hyperlink" Target="https://drugabuse.com/marijuana-abuse/overdo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ychildren.org/English/ages-stages/teen/substance-abuse/Pages/Edible-Marijuana-Dangers.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drugfree.org/article/how-to-talk-about-marijuana/"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dovemed.com/healthy-living/first-aid/first-aid-calla-lily-poisoning/" TargetMode="External"/><Relationship Id="rId3" Type="http://schemas.openxmlformats.org/officeDocument/2006/relationships/hyperlink" Target="https://calpoison.org/topics/plant" TargetMode="External"/><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mygardenlife.com/plant-library/6661/dietes/iridioides" TargetMode="External"/><Relationship Id="rId5" Type="http://schemas.openxmlformats.org/officeDocument/2006/relationships/hyperlink" Target="http://www.healthofchildren.com/P/Poisoning.html" TargetMode="External"/><Relationship Id="rId4" Type="http://schemas.openxmlformats.org/officeDocument/2006/relationships/hyperlink" Target="https://www.cdc.gov/niosh/topics/plants/symptoms.html" TargetMode="External"/><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greenbelly.co/pages/poisonous-plants-identification-guid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s://poisonhelp.hrsa.gov/resources/toolki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www.publicdomainpictures.net/pictures/40000/velka/seasonal-banner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ohsu.edu/oregon-poison-center/seasonal-poisoning-hazar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webpoisoncontrol.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calpoison.org/emergency"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alpoison.org/" TargetMode="External"/><Relationship Id="rId3" Type="http://schemas.openxmlformats.org/officeDocument/2006/relationships/hyperlink" Target="https://safekids.org/safetytips/field_risks/poison" TargetMode="External"/><Relationship Id="rId7" Type="http://schemas.openxmlformats.org/officeDocument/2006/relationships/hyperlink" Target="https://poisonhelp.hrs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hildrenssafetynetwork.org/injury-topics/poison-prevention" TargetMode="External"/><Relationship Id="rId5" Type="http://schemas.openxmlformats.org/officeDocument/2006/relationships/hyperlink" Target="https://www.poison.org/" TargetMode="External"/><Relationship Id="rId4" Type="http://schemas.openxmlformats.org/officeDocument/2006/relationships/hyperlink" Target="https://aapcc.org/" TargetMode="External"/><Relationship Id="rId9" Type="http://schemas.openxmlformats.org/officeDocument/2006/relationships/hyperlink" Target="https://health.ucdavis.edu/medical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alpoison.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hyperlink" Target="https://safetymanagementgroup.com/keeping-food-from-poisoning-your-workplace/" TargetMode="External"/><Relationship Id="rId3" Type="http://schemas.openxmlformats.org/officeDocument/2006/relationships/hyperlink" Target="https://calpoison.org/" TargetMode="External"/><Relationship Id="rId7" Type="http://schemas.openxmlformats.org/officeDocument/2006/relationships/hyperlink" Target="https://safekids.org/infographic/keeping-kids-safe-around-liquid-laundry-packets" TargetMode="External"/><Relationship Id="rId12" Type="http://schemas.openxmlformats.org/officeDocument/2006/relationships/hyperlink" Target="https://www.ok.gov/health2/documents/FINAL%20ChildNicotineTobaccoControl_FactSheet%2012.7.2016.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nsc.org/home-safety/safety-topics/other-poisons/household-products" TargetMode="External"/><Relationship Id="rId11" Type="http://schemas.openxmlformats.org/officeDocument/2006/relationships/hyperlink" Target="https://www.cdc.gov/tobacco/basic_information/e-cigarettes/pdfs/ecigarette-or-vaping-products-visual-dictionary-508.pdf" TargetMode="External"/><Relationship Id="rId5" Type="http://schemas.openxmlformats.org/officeDocument/2006/relationships/hyperlink" Target="https://safekids.org/infographic/childproofing-steps-six-items-keep-and-away" TargetMode="External"/><Relationship Id="rId10" Type="http://schemas.openxmlformats.org/officeDocument/2006/relationships/hyperlink" Target="https://www.nphic.org/toolkits/carbon-monoxide" TargetMode="External"/><Relationship Id="rId4" Type="http://schemas.openxmlformats.org/officeDocument/2006/relationships/hyperlink" Target="http://clipart-library.com/clipart/944086.htm" TargetMode="External"/><Relationship Id="rId9" Type="http://schemas.openxmlformats.org/officeDocument/2006/relationships/hyperlink" Target="https://safety-culture-training.com/Safety-System-News_Blog/carbon-monoxide-safety.asp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hsu.edu/oregon-poison-center/seasonal-poisoning-hazards" TargetMode="External"/><Relationship Id="rId3" Type="http://schemas.openxmlformats.org/officeDocument/2006/relationships/hyperlink" Target="https://www.healthychildren.org/English/ages-stages/teen/substance-abuse/Pages/Edible-Marijuana-Dangers.aspx" TargetMode="External"/><Relationship Id="rId7" Type="http://schemas.openxmlformats.org/officeDocument/2006/relationships/hyperlink" Target="https://www.publicdomainpictures.net/pictures/40000/velka/seasonal-banners.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greenbelly.co/pages/poisonous-plants-identification-guide" TargetMode="External"/><Relationship Id="rId5" Type="http://schemas.openxmlformats.org/officeDocument/2006/relationships/hyperlink" Target="https://www.dovemed.com/healthy-living/first-aid/first-aid-calla-lily-poisoning/" TargetMode="External"/><Relationship Id="rId4" Type="http://schemas.openxmlformats.org/officeDocument/2006/relationships/hyperlink" Target="https://www.mygardenlife.com/plant-library/6661/dietes/iridioid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apcc.org/national-poison-data-syste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ckingcalifornia.org/main/maps-and-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ZTUwH26ryac?feature=oembed" TargetMode="External"/><Relationship Id="rId5" Type="http://schemas.openxmlformats.org/officeDocument/2006/relationships/image" Target="../media/image7.jpeg"/><Relationship Id="rId4" Type="http://schemas.openxmlformats.org/officeDocument/2006/relationships/hyperlink" Target="https://youtu.be/ZTUwH26rya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reventchildinjury.org/toolkits/medicationsafety"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lipart-library.com/clipart/944086.htm" TargetMode="External"/><Relationship Id="rId5" Type="http://schemas.openxmlformats.org/officeDocument/2006/relationships/hyperlink" Target="https://ittrdetox.com/2019/07/25/symptoms-of-drug-toxicity/" TargetMode="External"/><Relationship Id="rId4" Type="http://schemas.openxmlformats.org/officeDocument/2006/relationships/hyperlink" Target="https://www.aafp.org/afp/2010/0201/p31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6D6273C-3B0C-467E-B2F1-0EC0DFFAF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21F8F60E-72DE-4D3E-BF20-B3B4294CB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46887"/>
            <a:ext cx="731469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5CBC3F9-8258-4152-846F-6D3E890E05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3843" y="4005950"/>
            <a:ext cx="531902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17F289-8C4B-46F5-B5E0-C41C26C44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B367C2-AB86-4421-A14F-EBAF0D6F8CEB}"/>
              </a:ext>
            </a:extLst>
          </p:cNvPr>
          <p:cNvSpPr>
            <a:spLocks noGrp="1"/>
          </p:cNvSpPr>
          <p:nvPr>
            <p:ph type="ctrTitle"/>
          </p:nvPr>
        </p:nvSpPr>
        <p:spPr>
          <a:xfrm>
            <a:off x="5283553" y="893398"/>
            <a:ext cx="6019601" cy="3187208"/>
          </a:xfrm>
        </p:spPr>
        <p:txBody>
          <a:bodyPr>
            <a:normAutofit/>
          </a:bodyPr>
          <a:lstStyle/>
          <a:p>
            <a:r>
              <a:rPr lang="en-US" dirty="0"/>
              <a:t>Safe Beginnings </a:t>
            </a:r>
          </a:p>
        </p:txBody>
      </p:sp>
      <p:sp>
        <p:nvSpPr>
          <p:cNvPr id="3" name="Subtitle 2">
            <a:extLst>
              <a:ext uri="{FF2B5EF4-FFF2-40B4-BE49-F238E27FC236}">
                <a16:creationId xmlns:a16="http://schemas.microsoft.com/office/drawing/2014/main" id="{0FD50625-BC15-42B4-AC2D-7795A76ACDA1}"/>
              </a:ext>
            </a:extLst>
          </p:cNvPr>
          <p:cNvSpPr>
            <a:spLocks noGrp="1"/>
          </p:cNvSpPr>
          <p:nvPr>
            <p:ph type="subTitle" idx="1"/>
          </p:nvPr>
        </p:nvSpPr>
        <p:spPr>
          <a:xfrm>
            <a:off x="5313933" y="4141784"/>
            <a:ext cx="5958841" cy="1388165"/>
          </a:xfrm>
        </p:spPr>
        <p:txBody>
          <a:bodyPr>
            <a:normAutofit/>
          </a:bodyPr>
          <a:lstStyle/>
          <a:p>
            <a:r>
              <a:rPr lang="en-US" sz="4800" b="1" dirty="0"/>
              <a:t>Poison Prevention </a:t>
            </a:r>
          </a:p>
        </p:txBody>
      </p:sp>
      <p:pic>
        <p:nvPicPr>
          <p:cNvPr id="7" name="Graphic 6" descr="Heart">
            <a:extLst>
              <a:ext uri="{FF2B5EF4-FFF2-40B4-BE49-F238E27FC236}">
                <a16:creationId xmlns:a16="http://schemas.microsoft.com/office/drawing/2014/main" id="{4C2BA518-6782-42B3-9781-7B603ACC63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34029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11" name="Title 1">
            <a:extLst>
              <a:ext uri="{FF2B5EF4-FFF2-40B4-BE49-F238E27FC236}">
                <a16:creationId xmlns:a16="http://schemas.microsoft.com/office/drawing/2014/main" id="{48AB93FF-7BB4-43C6-9289-B8F865EE1CE8}"/>
              </a:ext>
            </a:extLst>
          </p:cNvPr>
          <p:cNvSpPr>
            <a:spLocks noGrp="1"/>
          </p:cNvSpPr>
          <p:nvPr>
            <p:ph type="title"/>
          </p:nvPr>
        </p:nvSpPr>
        <p:spPr>
          <a:xfrm>
            <a:off x="6799856" y="2743201"/>
            <a:ext cx="5432729" cy="1356360"/>
          </a:xfrm>
        </p:spPr>
        <p:txBody>
          <a:bodyPr/>
          <a:lstStyle/>
          <a:p>
            <a:pPr algn="ctr"/>
            <a:r>
              <a:rPr lang="en-US" b="1" dirty="0">
                <a:solidFill>
                  <a:schemeClr val="bg1"/>
                </a:solidFill>
              </a:rPr>
              <a:t>Medications:</a:t>
            </a:r>
            <a:r>
              <a:rPr lang="en-US" dirty="0">
                <a:solidFill>
                  <a:schemeClr val="bg1"/>
                </a:solidFill>
              </a:rPr>
              <a:t> </a:t>
            </a:r>
            <a:r>
              <a:rPr lang="en-US" i="1" dirty="0">
                <a:solidFill>
                  <a:schemeClr val="bg1"/>
                </a:solidFill>
              </a:rPr>
              <a:t>Prevention</a:t>
            </a:r>
            <a:endParaRPr lang="en-US" dirty="0">
              <a:solidFill>
                <a:schemeClr val="bg1"/>
              </a:solidFill>
            </a:endParaRPr>
          </a:p>
        </p:txBody>
      </p:sp>
      <p:sp>
        <p:nvSpPr>
          <p:cNvPr id="9" name="Rectangle 8">
            <a:extLst>
              <a:ext uri="{FF2B5EF4-FFF2-40B4-BE49-F238E27FC236}">
                <a16:creationId xmlns:a16="http://schemas.microsoft.com/office/drawing/2014/main" id="{4C5EA107-46AD-4753-9513-5E0B72551957}"/>
              </a:ext>
            </a:extLst>
          </p:cNvPr>
          <p:cNvSpPr/>
          <p:nvPr/>
        </p:nvSpPr>
        <p:spPr>
          <a:xfrm>
            <a:off x="231140" y="236221"/>
            <a:ext cx="6845521" cy="637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hlinkClick r:id="rId3"/>
            <a:extLst>
              <a:ext uri="{FF2B5EF4-FFF2-40B4-BE49-F238E27FC236}">
                <a16:creationId xmlns:a16="http://schemas.microsoft.com/office/drawing/2014/main" id="{871FD2DF-ECA3-4AEB-A8E4-D2558A08F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37" y="367748"/>
            <a:ext cx="4890917" cy="61225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B20556-10CB-4A52-8A1A-C751B5DDAB4F}"/>
              </a:ext>
            </a:extLst>
          </p:cNvPr>
          <p:cNvSpPr txBox="1"/>
          <p:nvPr/>
        </p:nvSpPr>
        <p:spPr>
          <a:xfrm>
            <a:off x="8079453" y="5990487"/>
            <a:ext cx="2873535" cy="276999"/>
          </a:xfrm>
          <a:prstGeom prst="rect">
            <a:avLst/>
          </a:prstGeom>
          <a:noFill/>
          <a:ln>
            <a:solidFill>
              <a:schemeClr val="bg1"/>
            </a:solidFill>
          </a:ln>
        </p:spPr>
        <p:txBody>
          <a:bodyPr wrap="square" rtlCol="0">
            <a:spAutoFit/>
          </a:bodyPr>
          <a:lstStyle/>
          <a:p>
            <a:r>
              <a:rPr lang="en-US" sz="1200" dirty="0">
                <a:solidFill>
                  <a:schemeClr val="bg1"/>
                </a:solidFill>
              </a:rPr>
              <a:t>Source: </a:t>
            </a:r>
            <a:r>
              <a:rPr lang="en-US" sz="1200" dirty="0">
                <a:hlinkClick r:id="rId5"/>
              </a:rPr>
              <a:t>https://calpoison.org/you/prevent</a:t>
            </a:r>
            <a:endParaRPr lang="en-US" sz="1200" dirty="0">
              <a:solidFill>
                <a:schemeClr val="bg1"/>
              </a:solidFill>
            </a:endParaRPr>
          </a:p>
        </p:txBody>
      </p:sp>
    </p:spTree>
    <p:extLst>
      <p:ext uri="{BB962C8B-B14F-4D97-AF65-F5344CB8AC3E}">
        <p14:creationId xmlns:p14="http://schemas.microsoft.com/office/powerpoint/2010/main" val="271953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6701F444-B5CD-4D53-80A3-10109F65970B}"/>
              </a:ext>
            </a:extLst>
          </p:cNvPr>
          <p:cNvSpPr txBox="1"/>
          <p:nvPr/>
        </p:nvSpPr>
        <p:spPr>
          <a:xfrm>
            <a:off x="754693" y="323553"/>
            <a:ext cx="10682614" cy="135636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solidFill>
                  <a:schemeClr val="bg1"/>
                </a:solidFill>
                <a:latin typeface="+mj-lt"/>
                <a:ea typeface="+mj-ea"/>
                <a:cs typeface="+mj-cs"/>
              </a:rPr>
              <a:t>Poisons in the Home: </a:t>
            </a:r>
            <a:r>
              <a:rPr lang="en-US" sz="4400" i="1" dirty="0">
                <a:solidFill>
                  <a:schemeClr val="bg1"/>
                </a:solidFill>
                <a:latin typeface="+mj-lt"/>
                <a:ea typeface="+mj-ea"/>
                <a:cs typeface="+mj-cs"/>
              </a:rPr>
              <a:t>Household Products</a:t>
            </a:r>
          </a:p>
        </p:txBody>
      </p:sp>
      <p:sp>
        <p:nvSpPr>
          <p:cNvPr id="3" name="Content Placeholder 2">
            <a:extLst>
              <a:ext uri="{FF2B5EF4-FFF2-40B4-BE49-F238E27FC236}">
                <a16:creationId xmlns:a16="http://schemas.microsoft.com/office/drawing/2014/main" id="{CB48119E-8C9E-4228-91B7-0DD065BD285F}"/>
              </a:ext>
            </a:extLst>
          </p:cNvPr>
          <p:cNvSpPr>
            <a:spLocks noGrp="1"/>
          </p:cNvSpPr>
          <p:nvPr>
            <p:ph idx="1"/>
          </p:nvPr>
        </p:nvSpPr>
        <p:spPr>
          <a:xfrm>
            <a:off x="754693" y="3554432"/>
            <a:ext cx="6162418" cy="3059728"/>
          </a:xfrm>
        </p:spPr>
        <p:txBody>
          <a:bodyPr vert="horz" lIns="91440" tIns="45720" rIns="91440" bIns="45720" rtlCol="0">
            <a:normAutofit lnSpcReduction="10000"/>
          </a:bodyPr>
          <a:lstStyle/>
          <a:p>
            <a:pPr marL="0" indent="0">
              <a:buNone/>
            </a:pPr>
            <a:r>
              <a:rPr lang="en-US" sz="2400" b="1" dirty="0">
                <a:solidFill>
                  <a:schemeClr val="bg1"/>
                </a:solidFill>
              </a:rPr>
              <a:t>How Household Product Poisonings Happen:</a:t>
            </a:r>
          </a:p>
          <a:p>
            <a:pPr marL="0" indent="0">
              <a:buNone/>
            </a:pPr>
            <a:r>
              <a:rPr lang="en-US" sz="2400" dirty="0">
                <a:solidFill>
                  <a:schemeClr val="bg1"/>
                </a:solidFill>
              </a:rPr>
              <a:t>Household Product poisonings happen when children eat, touch, or otherwise come into contact with certain common household products. </a:t>
            </a:r>
          </a:p>
          <a:p>
            <a:pPr marL="0" indent="0">
              <a:buNone/>
            </a:pPr>
            <a:r>
              <a:rPr lang="en-US" sz="2400" dirty="0">
                <a:solidFill>
                  <a:schemeClr val="bg1"/>
                </a:solidFill>
              </a:rPr>
              <a:t>Each year, more than 90% of exposures reported to poison control centers occur in the home.</a:t>
            </a:r>
          </a:p>
        </p:txBody>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B027C593-3D42-4B96-9FA7-85C34553EAFF}"/>
              </a:ext>
            </a:extLst>
          </p:cNvPr>
          <p:cNvSpPr txBox="1"/>
          <p:nvPr/>
        </p:nvSpPr>
        <p:spPr>
          <a:xfrm>
            <a:off x="7066085" y="5282354"/>
            <a:ext cx="4740722" cy="1015663"/>
          </a:xfrm>
          <a:prstGeom prst="rect">
            <a:avLst/>
          </a:prstGeom>
          <a:noFill/>
          <a:ln>
            <a:solidFill>
              <a:schemeClr val="bg1"/>
            </a:solidFill>
          </a:ln>
        </p:spPr>
        <p:txBody>
          <a:bodyPr wrap="square" rtlCol="0">
            <a:spAutoFit/>
          </a:bodyPr>
          <a:lstStyle/>
          <a:p>
            <a:r>
              <a:rPr lang="en-US" sz="1200" dirty="0">
                <a:solidFill>
                  <a:schemeClr val="bg1"/>
                </a:solidFill>
              </a:rPr>
              <a:t>Sources:</a:t>
            </a:r>
          </a:p>
          <a:p>
            <a:pPr marL="171450" indent="-171450">
              <a:buClr>
                <a:schemeClr val="bg1"/>
              </a:buClr>
              <a:buFont typeface="Arial" panose="020B0604020202020204" pitchFamily="34" charset="0"/>
              <a:buChar char="•"/>
            </a:pPr>
            <a:r>
              <a:rPr lang="en-US" sz="1200" dirty="0">
                <a:hlinkClick r:id="rId3"/>
              </a:rPr>
              <a:t>https://www.preventchildinjury.org/toolkits/laundry-detergent-packets</a:t>
            </a:r>
            <a:endParaRPr lang="en-US" sz="1200" dirty="0"/>
          </a:p>
          <a:p>
            <a:pPr marL="171450" indent="-171450">
              <a:buClr>
                <a:schemeClr val="bg1"/>
              </a:buClr>
              <a:buFont typeface="Arial" panose="020B0604020202020204" pitchFamily="34" charset="0"/>
              <a:buChar char="•"/>
            </a:pPr>
            <a:r>
              <a:rPr lang="en-US" sz="1200" dirty="0">
                <a:hlinkClick r:id="rId4"/>
              </a:rPr>
              <a:t>https://aapcc.org/prevention/home</a:t>
            </a:r>
            <a:endParaRPr lang="en-US" sz="1200" dirty="0"/>
          </a:p>
          <a:p>
            <a:pPr marL="171450" lvl="0" indent="-171450" defTabSz="914400">
              <a:buClr>
                <a:schemeClr val="bg1"/>
              </a:buClr>
              <a:buFont typeface="Arial" panose="020B0604020202020204" pitchFamily="34" charset="0"/>
              <a:buChar char="•"/>
              <a:defRPr/>
            </a:pPr>
            <a:r>
              <a:rPr lang="en-US" sz="1200" dirty="0">
                <a:hlinkClick r:id="rId5"/>
              </a:rPr>
              <a:t>https://aapcc.org/track/hand-sanitizer</a:t>
            </a:r>
            <a:endParaRPr lang="en-US" sz="1200" dirty="0"/>
          </a:p>
        </p:txBody>
      </p:sp>
      <p:sp>
        <p:nvSpPr>
          <p:cNvPr id="6" name="TextBox 5">
            <a:extLst>
              <a:ext uri="{FF2B5EF4-FFF2-40B4-BE49-F238E27FC236}">
                <a16:creationId xmlns:a16="http://schemas.microsoft.com/office/drawing/2014/main" id="{2D280AA8-E358-4C26-8012-AC98C36D6273}"/>
              </a:ext>
            </a:extLst>
          </p:cNvPr>
          <p:cNvSpPr txBox="1"/>
          <p:nvPr/>
        </p:nvSpPr>
        <p:spPr>
          <a:xfrm>
            <a:off x="754693" y="1490008"/>
            <a:ext cx="6162419" cy="1938992"/>
          </a:xfrm>
          <a:prstGeom prst="rect">
            <a:avLst/>
          </a:prstGeom>
          <a:noFill/>
        </p:spPr>
        <p:txBody>
          <a:bodyPr wrap="square" rtlCol="0">
            <a:spAutoFit/>
          </a:bodyPr>
          <a:lstStyle/>
          <a:p>
            <a:r>
              <a:rPr lang="en-US" sz="2400" b="1" dirty="0">
                <a:solidFill>
                  <a:schemeClr val="bg1"/>
                </a:solidFill>
              </a:rPr>
              <a:t>Examples: </a:t>
            </a:r>
            <a:r>
              <a:rPr lang="en-US" sz="2400" dirty="0">
                <a:solidFill>
                  <a:schemeClr val="bg1"/>
                </a:solidFill>
              </a:rPr>
              <a:t>Laundry detergent and cleaning supplies, pesticides and insect repellants, batteries, oils (e.g., fragrance oil, engine oil, etc.), personal care products (e.g., contact lens solution, hand sanitizer, etc.)</a:t>
            </a:r>
          </a:p>
        </p:txBody>
      </p:sp>
      <p:pic>
        <p:nvPicPr>
          <p:cNvPr id="8" name="Picture 7">
            <a:hlinkClick r:id="rId6"/>
            <a:extLst>
              <a:ext uri="{FF2B5EF4-FFF2-40B4-BE49-F238E27FC236}">
                <a16:creationId xmlns:a16="http://schemas.microsoft.com/office/drawing/2014/main" id="{F4344CB1-68E1-42A9-8B43-BD3251E5479C}"/>
              </a:ext>
            </a:extLst>
          </p:cNvPr>
          <p:cNvPicPr>
            <a:picLocks noChangeAspect="1"/>
          </p:cNvPicPr>
          <p:nvPr/>
        </p:nvPicPr>
        <p:blipFill>
          <a:blip r:embed="rId7"/>
          <a:stretch>
            <a:fillRect/>
          </a:stretch>
        </p:blipFill>
        <p:spPr>
          <a:xfrm>
            <a:off x="7215058" y="1847824"/>
            <a:ext cx="4442776" cy="286312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7919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C5EA107-46AD-4753-9513-5E0B72551957}"/>
              </a:ext>
            </a:extLst>
          </p:cNvPr>
          <p:cNvSpPr/>
          <p:nvPr/>
        </p:nvSpPr>
        <p:spPr>
          <a:xfrm>
            <a:off x="231140" y="236221"/>
            <a:ext cx="6845521" cy="637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B20556-10CB-4A52-8A1A-C751B5DDAB4F}"/>
              </a:ext>
            </a:extLst>
          </p:cNvPr>
          <p:cNvSpPr txBox="1"/>
          <p:nvPr/>
        </p:nvSpPr>
        <p:spPr>
          <a:xfrm>
            <a:off x="8079453" y="5952387"/>
            <a:ext cx="2873535" cy="276999"/>
          </a:xfrm>
          <a:prstGeom prst="rect">
            <a:avLst/>
          </a:prstGeom>
          <a:noFill/>
          <a:ln>
            <a:solidFill>
              <a:schemeClr val="bg1"/>
            </a:solidFill>
          </a:ln>
        </p:spPr>
        <p:txBody>
          <a:bodyPr wrap="square" rtlCol="0">
            <a:spAutoFit/>
          </a:bodyPr>
          <a:lstStyle/>
          <a:p>
            <a:r>
              <a:rPr lang="en-US" sz="1200" dirty="0">
                <a:solidFill>
                  <a:schemeClr val="bg1"/>
                </a:solidFill>
              </a:rPr>
              <a:t>Source: </a:t>
            </a:r>
            <a:r>
              <a:rPr lang="en-US" sz="1200" dirty="0">
                <a:hlinkClick r:id="rId3"/>
              </a:rPr>
              <a:t>https://calpoison.org/you/prevent</a:t>
            </a:r>
            <a:endParaRPr lang="en-US" sz="1200" i="1" dirty="0">
              <a:solidFill>
                <a:schemeClr val="bg1"/>
              </a:solidFill>
            </a:endParaRPr>
          </a:p>
        </p:txBody>
      </p:sp>
      <p:sp>
        <p:nvSpPr>
          <p:cNvPr id="10" name="Title 1">
            <a:extLst>
              <a:ext uri="{FF2B5EF4-FFF2-40B4-BE49-F238E27FC236}">
                <a16:creationId xmlns:a16="http://schemas.microsoft.com/office/drawing/2014/main" id="{5EBBF48E-C317-44E2-8EB2-B02BAAACB971}"/>
              </a:ext>
            </a:extLst>
          </p:cNvPr>
          <p:cNvSpPr>
            <a:spLocks noGrp="1"/>
          </p:cNvSpPr>
          <p:nvPr>
            <p:ph type="title"/>
          </p:nvPr>
        </p:nvSpPr>
        <p:spPr>
          <a:xfrm>
            <a:off x="7050783" y="2750820"/>
            <a:ext cx="4930876" cy="1356360"/>
          </a:xfrm>
        </p:spPr>
        <p:txBody>
          <a:bodyPr>
            <a:noAutofit/>
          </a:bodyPr>
          <a:lstStyle/>
          <a:p>
            <a:pPr algn="ctr"/>
            <a:r>
              <a:rPr lang="en-US" b="1" dirty="0">
                <a:solidFill>
                  <a:schemeClr val="bg1"/>
                </a:solidFill>
              </a:rPr>
              <a:t>Household Products: </a:t>
            </a:r>
            <a:r>
              <a:rPr lang="en-US" i="1" dirty="0">
                <a:solidFill>
                  <a:schemeClr val="bg1"/>
                </a:solidFill>
              </a:rPr>
              <a:t>Prevention </a:t>
            </a:r>
            <a:endParaRPr lang="en-US" dirty="0">
              <a:solidFill>
                <a:schemeClr val="bg1"/>
              </a:solidFill>
            </a:endParaRPr>
          </a:p>
        </p:txBody>
      </p:sp>
      <p:pic>
        <p:nvPicPr>
          <p:cNvPr id="12" name="Picture 4" descr="Laundry Packet Infographic 2015">
            <a:hlinkClick r:id="rId4"/>
            <a:extLst>
              <a:ext uri="{FF2B5EF4-FFF2-40B4-BE49-F238E27FC236}">
                <a16:creationId xmlns:a16="http://schemas.microsoft.com/office/drawing/2014/main" id="{301BA5F4-BBD1-4D0B-91A9-583931D4CD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11" t="6122" r="10715" b="31851"/>
          <a:stretch/>
        </p:blipFill>
        <p:spPr bwMode="auto">
          <a:xfrm>
            <a:off x="791244" y="414795"/>
            <a:ext cx="5870667" cy="601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9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61BC0C00-9D4C-426C-978E-867FFA0F9953}"/>
              </a:ext>
            </a:extLst>
          </p:cNvPr>
          <p:cNvSpPr txBox="1"/>
          <p:nvPr/>
        </p:nvSpPr>
        <p:spPr>
          <a:xfrm>
            <a:off x="501042" y="360886"/>
            <a:ext cx="6693061" cy="1356360"/>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dirty="0">
                <a:solidFill>
                  <a:schemeClr val="bg1"/>
                </a:solidFill>
                <a:latin typeface="+mj-lt"/>
                <a:ea typeface="+mj-ea"/>
                <a:cs typeface="+mj-cs"/>
              </a:rPr>
              <a:t>Poisons in the Home:</a:t>
            </a:r>
          </a:p>
          <a:p>
            <a:pPr defTabSz="914400">
              <a:lnSpc>
                <a:spcPct val="90000"/>
              </a:lnSpc>
              <a:spcBef>
                <a:spcPct val="0"/>
              </a:spcBef>
              <a:spcAft>
                <a:spcPts val="600"/>
              </a:spcAft>
            </a:pPr>
            <a:r>
              <a:rPr lang="en-US" sz="4400" i="1" dirty="0">
                <a:solidFill>
                  <a:schemeClr val="bg1"/>
                </a:solidFill>
                <a:latin typeface="+mj-lt"/>
                <a:ea typeface="+mj-ea"/>
                <a:cs typeface="+mj-cs"/>
              </a:rPr>
              <a:t>Food Poisoning</a:t>
            </a:r>
          </a:p>
        </p:txBody>
      </p:sp>
      <p:sp>
        <p:nvSpPr>
          <p:cNvPr id="3" name="Content Placeholder 2">
            <a:extLst>
              <a:ext uri="{FF2B5EF4-FFF2-40B4-BE49-F238E27FC236}">
                <a16:creationId xmlns:a16="http://schemas.microsoft.com/office/drawing/2014/main" id="{358C9C26-1B82-415F-BAE5-421EAAFF781A}"/>
              </a:ext>
            </a:extLst>
          </p:cNvPr>
          <p:cNvSpPr>
            <a:spLocks noGrp="1"/>
          </p:cNvSpPr>
          <p:nvPr>
            <p:ph idx="1"/>
          </p:nvPr>
        </p:nvSpPr>
        <p:spPr>
          <a:xfrm>
            <a:off x="501042" y="3358969"/>
            <a:ext cx="6693061" cy="2687782"/>
          </a:xfrm>
        </p:spPr>
        <p:txBody>
          <a:bodyPr vert="horz" lIns="91440" tIns="45720" rIns="91440" bIns="45720" rtlCol="0">
            <a:normAutofit/>
          </a:bodyPr>
          <a:lstStyle/>
          <a:p>
            <a:pPr marL="45720" indent="0">
              <a:buClr>
                <a:schemeClr val="bg1"/>
              </a:buClr>
              <a:buNone/>
            </a:pPr>
            <a:r>
              <a:rPr lang="en-US" sz="2400" b="1" dirty="0">
                <a:solidFill>
                  <a:schemeClr val="bg1"/>
                </a:solidFill>
              </a:rPr>
              <a:t>How Food Poisoning Happens:</a:t>
            </a:r>
          </a:p>
          <a:p>
            <a:pPr>
              <a:buClr>
                <a:schemeClr val="bg1"/>
              </a:buClr>
              <a:buFont typeface="Wingdings" panose="05000000000000000000" pitchFamily="2" charset="2"/>
              <a:buChar char="§"/>
            </a:pPr>
            <a:r>
              <a:rPr lang="en-US" sz="2400" dirty="0">
                <a:solidFill>
                  <a:schemeClr val="bg1"/>
                </a:solidFill>
              </a:rPr>
              <a:t>Bacteria and viruses</a:t>
            </a:r>
          </a:p>
          <a:p>
            <a:pPr>
              <a:buClr>
                <a:schemeClr val="bg1"/>
              </a:buClr>
              <a:buFont typeface="Wingdings" panose="05000000000000000000" pitchFamily="2" charset="2"/>
              <a:buChar char="§"/>
            </a:pPr>
            <a:r>
              <a:rPr lang="en-US" sz="2400" dirty="0">
                <a:solidFill>
                  <a:schemeClr val="bg1"/>
                </a:solidFill>
              </a:rPr>
              <a:t>Parasites</a:t>
            </a:r>
          </a:p>
          <a:p>
            <a:pPr>
              <a:buClr>
                <a:schemeClr val="bg1"/>
              </a:buClr>
              <a:buFont typeface="Wingdings" panose="05000000000000000000" pitchFamily="2" charset="2"/>
              <a:buChar char="§"/>
            </a:pPr>
            <a:r>
              <a:rPr lang="en-US" sz="2400" dirty="0">
                <a:solidFill>
                  <a:schemeClr val="bg1"/>
                </a:solidFill>
              </a:rPr>
              <a:t>Molds, toxins, and contaminants</a:t>
            </a:r>
          </a:p>
          <a:p>
            <a:pPr>
              <a:buClr>
                <a:schemeClr val="bg1"/>
              </a:buClr>
              <a:buFont typeface="Wingdings" panose="05000000000000000000" pitchFamily="2" charset="2"/>
              <a:buChar char="§"/>
            </a:pPr>
            <a:r>
              <a:rPr lang="en-US" sz="2400" dirty="0">
                <a:solidFill>
                  <a:schemeClr val="bg1"/>
                </a:solidFill>
              </a:rPr>
              <a:t>Allergens</a:t>
            </a:r>
          </a:p>
        </p:txBody>
      </p:sp>
      <p:sp>
        <p:nvSpPr>
          <p:cNvPr id="19" name="Rectangle 18">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92BB359-DF5A-412A-8245-93CCC4635380}"/>
              </a:ext>
            </a:extLst>
          </p:cNvPr>
          <p:cNvSpPr/>
          <p:nvPr/>
        </p:nvSpPr>
        <p:spPr>
          <a:xfrm>
            <a:off x="2059743" y="5984947"/>
            <a:ext cx="3575658" cy="51216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Source</a:t>
            </a:r>
            <a:r>
              <a:rPr lang="en-US" sz="1200" i="1" dirty="0">
                <a:solidFill>
                  <a:schemeClr val="bg1"/>
                </a:solidFill>
              </a:rPr>
              <a:t>: </a:t>
            </a:r>
            <a:r>
              <a:rPr lang="en-US" sz="1200" dirty="0">
                <a:hlinkClick r:id="rId3"/>
              </a:rPr>
              <a:t>https://www.foodsafety.gov/food-poisoning</a:t>
            </a:r>
            <a:endParaRPr lang="en-US" sz="1200" dirty="0"/>
          </a:p>
        </p:txBody>
      </p:sp>
      <p:sp>
        <p:nvSpPr>
          <p:cNvPr id="2" name="TextBox 1">
            <a:extLst>
              <a:ext uri="{FF2B5EF4-FFF2-40B4-BE49-F238E27FC236}">
                <a16:creationId xmlns:a16="http://schemas.microsoft.com/office/drawing/2014/main" id="{1BC5DCD8-11B7-4485-985F-82AB24D57996}"/>
              </a:ext>
            </a:extLst>
          </p:cNvPr>
          <p:cNvSpPr txBox="1"/>
          <p:nvPr/>
        </p:nvSpPr>
        <p:spPr>
          <a:xfrm>
            <a:off x="501042" y="1749474"/>
            <a:ext cx="6798492" cy="1846659"/>
          </a:xfrm>
          <a:prstGeom prst="rect">
            <a:avLst/>
          </a:prstGeom>
          <a:noFill/>
        </p:spPr>
        <p:txBody>
          <a:bodyPr wrap="square" rtlCol="0">
            <a:spAutoFit/>
          </a:bodyPr>
          <a:lstStyle/>
          <a:p>
            <a:r>
              <a:rPr lang="en-US" sz="2400" b="1" dirty="0">
                <a:solidFill>
                  <a:schemeClr val="bg1"/>
                </a:solidFill>
              </a:rPr>
              <a:t>At-Risk Populations: </a:t>
            </a:r>
            <a:r>
              <a:rPr lang="en-US" sz="2400" dirty="0">
                <a:solidFill>
                  <a:schemeClr val="bg1"/>
                </a:solidFill>
              </a:rPr>
              <a:t>Pregnant women, children younger than 5 years, adults age 65 and older, people whose immune systems are weakened due to illness or medical treatment</a:t>
            </a:r>
          </a:p>
          <a:p>
            <a:endParaRPr lang="en-US" dirty="0">
              <a:solidFill>
                <a:schemeClr val="bg1"/>
              </a:solidFill>
            </a:endParaRPr>
          </a:p>
        </p:txBody>
      </p:sp>
      <p:pic>
        <p:nvPicPr>
          <p:cNvPr id="4" name="Picture 3">
            <a:hlinkClick r:id="rId4"/>
            <a:extLst>
              <a:ext uri="{FF2B5EF4-FFF2-40B4-BE49-F238E27FC236}">
                <a16:creationId xmlns:a16="http://schemas.microsoft.com/office/drawing/2014/main" id="{293FBB1E-1845-4704-96F0-E8DEE5F61A0C}"/>
              </a:ext>
            </a:extLst>
          </p:cNvPr>
          <p:cNvPicPr>
            <a:picLocks noChangeAspect="1"/>
          </p:cNvPicPr>
          <p:nvPr/>
        </p:nvPicPr>
        <p:blipFill>
          <a:blip r:embed="rId5"/>
          <a:stretch>
            <a:fillRect/>
          </a:stretch>
        </p:blipFill>
        <p:spPr>
          <a:xfrm rot="5400000">
            <a:off x="6750416" y="1413341"/>
            <a:ext cx="5966354" cy="3977569"/>
          </a:xfrm>
          <a:prstGeom prst="rect">
            <a:avLst/>
          </a:prstGeom>
        </p:spPr>
      </p:pic>
    </p:spTree>
    <p:extLst>
      <p:ext uri="{BB962C8B-B14F-4D97-AF65-F5344CB8AC3E}">
        <p14:creationId xmlns:p14="http://schemas.microsoft.com/office/powerpoint/2010/main" val="253051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0036DA8-74AE-4E26-951F-E48B7D9E1BF5}"/>
              </a:ext>
            </a:extLst>
          </p:cNvPr>
          <p:cNvSpPr>
            <a:spLocks noGrp="1"/>
          </p:cNvSpPr>
          <p:nvPr>
            <p:ph type="title"/>
          </p:nvPr>
        </p:nvSpPr>
        <p:spPr>
          <a:xfrm>
            <a:off x="1143000" y="609600"/>
            <a:ext cx="9875520" cy="1103086"/>
          </a:xfrm>
        </p:spPr>
        <p:txBody>
          <a:bodyPr/>
          <a:lstStyle/>
          <a:p>
            <a:pPr algn="ctr"/>
            <a:r>
              <a:rPr lang="en-US" b="1" dirty="0"/>
              <a:t>Food Poisoning: </a:t>
            </a:r>
            <a:r>
              <a:rPr lang="en-US" i="1" dirty="0"/>
              <a:t>Prevention</a:t>
            </a:r>
          </a:p>
        </p:txBody>
      </p:sp>
      <p:graphicFrame>
        <p:nvGraphicFramePr>
          <p:cNvPr id="8" name="Content Placeholder 2">
            <a:extLst>
              <a:ext uri="{FF2B5EF4-FFF2-40B4-BE49-F238E27FC236}">
                <a16:creationId xmlns:a16="http://schemas.microsoft.com/office/drawing/2014/main" id="{F3A8DB6A-B3C3-41E9-8571-57FD550462C1}"/>
              </a:ext>
            </a:extLst>
          </p:cNvPr>
          <p:cNvGraphicFramePr/>
          <p:nvPr>
            <p:extLst>
              <p:ext uri="{D42A27DB-BD31-4B8C-83A1-F6EECF244321}">
                <p14:modId xmlns:p14="http://schemas.microsoft.com/office/powerpoint/2010/main" val="3559025622"/>
              </p:ext>
            </p:extLst>
          </p:nvPr>
        </p:nvGraphicFramePr>
        <p:xfrm>
          <a:off x="1061430" y="1712687"/>
          <a:ext cx="10038660" cy="4535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FABF126-2FB6-4B24-AAD5-516D2DDAECF5}"/>
              </a:ext>
            </a:extLst>
          </p:cNvPr>
          <p:cNvSpPr txBox="1"/>
          <p:nvPr/>
        </p:nvSpPr>
        <p:spPr>
          <a:xfrm>
            <a:off x="3296172" y="6381750"/>
            <a:ext cx="5599655" cy="276999"/>
          </a:xfrm>
          <a:prstGeom prst="rect">
            <a:avLst/>
          </a:prstGeom>
          <a:noFill/>
        </p:spPr>
        <p:txBody>
          <a:bodyPr wrap="square" rtlCol="0">
            <a:spAutoFit/>
          </a:bodyPr>
          <a:lstStyle/>
          <a:p>
            <a:r>
              <a:rPr lang="en-US" sz="1200" dirty="0"/>
              <a:t>Sources</a:t>
            </a:r>
            <a:r>
              <a:rPr lang="en-US" sz="1200" i="1" dirty="0"/>
              <a:t>: </a:t>
            </a:r>
            <a:r>
              <a:rPr lang="en-US" sz="1200" dirty="0">
                <a:hlinkClick r:id="rId8"/>
              </a:rPr>
              <a:t>https://aapcc.org/Prevention</a:t>
            </a:r>
            <a:r>
              <a:rPr lang="en-US" sz="1200" dirty="0"/>
              <a:t> | </a:t>
            </a:r>
            <a:r>
              <a:rPr lang="en-US" sz="1200" u="sng" dirty="0">
                <a:hlinkClick r:id="rId9"/>
              </a:rPr>
              <a:t>https://www.foodsafety.gov/food-poisoning</a:t>
            </a:r>
            <a:endParaRPr lang="en-US" sz="1200" dirty="0"/>
          </a:p>
        </p:txBody>
      </p:sp>
    </p:spTree>
    <p:extLst>
      <p:ext uri="{BB962C8B-B14F-4D97-AF65-F5344CB8AC3E}">
        <p14:creationId xmlns:p14="http://schemas.microsoft.com/office/powerpoint/2010/main" val="108311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F72106-7DDB-40EE-AAAF-3D770F597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D7A5C9-C86E-42A0-9821-6E86FE0EF476}"/>
              </a:ext>
            </a:extLst>
          </p:cNvPr>
          <p:cNvSpPr>
            <a:spLocks noGrp="1"/>
          </p:cNvSpPr>
          <p:nvPr>
            <p:ph type="title"/>
          </p:nvPr>
        </p:nvSpPr>
        <p:spPr>
          <a:xfrm>
            <a:off x="345772" y="575456"/>
            <a:ext cx="6806590" cy="827076"/>
          </a:xfrm>
        </p:spPr>
        <p:txBody>
          <a:bodyPr>
            <a:noAutofit/>
          </a:bodyPr>
          <a:lstStyle/>
          <a:p>
            <a:r>
              <a:rPr lang="en-US" b="1" dirty="0">
                <a:solidFill>
                  <a:srgbClr val="FFFFFF"/>
                </a:solidFill>
              </a:rPr>
              <a:t>Poisons in the Home: </a:t>
            </a:r>
            <a:br>
              <a:rPr lang="en-US" b="1" dirty="0">
                <a:solidFill>
                  <a:srgbClr val="FFFFFF"/>
                </a:solidFill>
              </a:rPr>
            </a:br>
            <a:r>
              <a:rPr lang="en-US" i="1" dirty="0">
                <a:solidFill>
                  <a:srgbClr val="FFFFFF"/>
                </a:solidFill>
              </a:rPr>
              <a:t>Carbon Monoxide</a:t>
            </a:r>
            <a:endParaRPr lang="en-US" b="1" dirty="0">
              <a:solidFill>
                <a:srgbClr val="FFFFFF"/>
              </a:solidFill>
            </a:endParaRPr>
          </a:p>
        </p:txBody>
      </p:sp>
      <p:sp>
        <p:nvSpPr>
          <p:cNvPr id="3" name="Content Placeholder 2">
            <a:extLst>
              <a:ext uri="{FF2B5EF4-FFF2-40B4-BE49-F238E27FC236}">
                <a16:creationId xmlns:a16="http://schemas.microsoft.com/office/drawing/2014/main" id="{7A262A7D-4BF7-441C-8444-26D82F597C01}"/>
              </a:ext>
            </a:extLst>
          </p:cNvPr>
          <p:cNvSpPr>
            <a:spLocks noGrp="1"/>
          </p:cNvSpPr>
          <p:nvPr>
            <p:ph idx="1"/>
          </p:nvPr>
        </p:nvSpPr>
        <p:spPr>
          <a:xfrm>
            <a:off x="317749" y="2831309"/>
            <a:ext cx="5806274" cy="3416883"/>
          </a:xfrm>
        </p:spPr>
        <p:txBody>
          <a:bodyPr>
            <a:normAutofit fontScale="92500"/>
          </a:bodyPr>
          <a:lstStyle/>
          <a:p>
            <a:pPr marL="0" indent="0">
              <a:buClr>
                <a:schemeClr val="bg1"/>
              </a:buClr>
              <a:buNone/>
            </a:pPr>
            <a:r>
              <a:rPr lang="en-US" sz="2400" b="1" dirty="0">
                <a:solidFill>
                  <a:schemeClr val="bg1"/>
                </a:solidFill>
              </a:rPr>
              <a:t>How  Carbon Monoxide Poisoning Happens:</a:t>
            </a:r>
          </a:p>
          <a:p>
            <a:pPr>
              <a:buClr>
                <a:schemeClr val="bg1"/>
              </a:buClr>
              <a:buFont typeface="Wingdings" panose="05000000000000000000" pitchFamily="2" charset="2"/>
              <a:buChar char="§"/>
            </a:pPr>
            <a:r>
              <a:rPr lang="en-US" sz="2400" dirty="0">
                <a:solidFill>
                  <a:schemeClr val="bg1"/>
                </a:solidFill>
              </a:rPr>
              <a:t>Using fuel-burning appliances, like electrical generators, without proper ventilation</a:t>
            </a:r>
          </a:p>
          <a:p>
            <a:pPr>
              <a:buClr>
                <a:schemeClr val="bg1"/>
              </a:buClr>
              <a:buFont typeface="Wingdings" panose="05000000000000000000" pitchFamily="2" charset="2"/>
              <a:buChar char="§"/>
            </a:pPr>
            <a:r>
              <a:rPr lang="en-US" sz="2400" dirty="0">
                <a:solidFill>
                  <a:schemeClr val="bg1"/>
                </a:solidFill>
              </a:rPr>
              <a:t>Car exhaust entering the house from the garage</a:t>
            </a:r>
          </a:p>
          <a:p>
            <a:pPr>
              <a:buClr>
                <a:schemeClr val="bg1"/>
              </a:buClr>
              <a:buFont typeface="Wingdings" panose="05000000000000000000" pitchFamily="2" charset="2"/>
              <a:buChar char="§"/>
            </a:pPr>
            <a:r>
              <a:rPr lang="en-US" sz="2400" dirty="0">
                <a:solidFill>
                  <a:schemeClr val="bg1"/>
                </a:solidFill>
              </a:rPr>
              <a:t>A furnace or water heater not working properly or having blocked exhaust systems</a:t>
            </a:r>
            <a:endParaRPr lang="en-US" sz="3800" dirty="0">
              <a:solidFill>
                <a:schemeClr val="bg1"/>
              </a:solidFill>
            </a:endParaRPr>
          </a:p>
          <a:p>
            <a:endParaRPr lang="en-US" sz="1800" dirty="0">
              <a:solidFill>
                <a:schemeClr val="bg1"/>
              </a:solidFill>
            </a:endParaRPr>
          </a:p>
        </p:txBody>
      </p:sp>
      <p:sp>
        <p:nvSpPr>
          <p:cNvPr id="18" name="Rectangle 17">
            <a:extLst>
              <a:ext uri="{FF2B5EF4-FFF2-40B4-BE49-F238E27FC236}">
                <a16:creationId xmlns:a16="http://schemas.microsoft.com/office/drawing/2014/main" id="{CCE5909F-5A7F-4C9C-AEC1-2BECF935F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BA51D5AE-92F9-4F66-B350-2221FCDDF6A5}"/>
              </a:ext>
            </a:extLst>
          </p:cNvPr>
          <p:cNvSpPr/>
          <p:nvPr/>
        </p:nvSpPr>
        <p:spPr>
          <a:xfrm>
            <a:off x="770562" y="5979298"/>
            <a:ext cx="4666224" cy="34482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Source:</a:t>
            </a:r>
            <a:r>
              <a:rPr lang="en-US" sz="1200" i="1" dirty="0">
                <a:solidFill>
                  <a:schemeClr val="bg1"/>
                </a:solidFill>
              </a:rPr>
              <a:t> </a:t>
            </a:r>
            <a:r>
              <a:rPr lang="en-US" sz="1200" dirty="0">
                <a:hlinkClick r:id="rId3"/>
              </a:rPr>
              <a:t>https://www.hud.gov/sites/documents/OHHLHCFLYERCM.PDF</a:t>
            </a:r>
            <a:endParaRPr lang="en-US" sz="1200" dirty="0"/>
          </a:p>
        </p:txBody>
      </p:sp>
      <p:sp>
        <p:nvSpPr>
          <p:cNvPr id="4" name="TextBox 3">
            <a:extLst>
              <a:ext uri="{FF2B5EF4-FFF2-40B4-BE49-F238E27FC236}">
                <a16:creationId xmlns:a16="http://schemas.microsoft.com/office/drawing/2014/main" id="{04D23C2C-EFAB-4D0B-8A75-80714BEE9C61}"/>
              </a:ext>
            </a:extLst>
          </p:cNvPr>
          <p:cNvSpPr txBox="1"/>
          <p:nvPr/>
        </p:nvSpPr>
        <p:spPr>
          <a:xfrm>
            <a:off x="345772" y="1647380"/>
            <a:ext cx="5750228" cy="1107996"/>
          </a:xfrm>
          <a:prstGeom prst="rect">
            <a:avLst/>
          </a:prstGeom>
          <a:noFill/>
        </p:spPr>
        <p:txBody>
          <a:bodyPr wrap="square" rtlCol="0">
            <a:spAutoFit/>
          </a:bodyPr>
          <a:lstStyle/>
          <a:p>
            <a:r>
              <a:rPr lang="en-US" sz="2200" b="1" dirty="0">
                <a:solidFill>
                  <a:schemeClr val="bg1"/>
                </a:solidFill>
              </a:rPr>
              <a:t>Background: </a:t>
            </a:r>
            <a:r>
              <a:rPr lang="en-US" sz="2200" dirty="0">
                <a:solidFill>
                  <a:schemeClr val="bg1"/>
                </a:solidFill>
              </a:rPr>
              <a:t>Carbon monoxide is a colorless, odorless, tasteless gas that can enter the blood steam if inhaled and cause seizures or death</a:t>
            </a:r>
          </a:p>
        </p:txBody>
      </p:sp>
      <p:pic>
        <p:nvPicPr>
          <p:cNvPr id="7" name="Picture 6">
            <a:hlinkClick r:id="rId4"/>
            <a:extLst>
              <a:ext uri="{FF2B5EF4-FFF2-40B4-BE49-F238E27FC236}">
                <a16:creationId xmlns:a16="http://schemas.microsoft.com/office/drawing/2014/main" id="{6C96C3B1-25A5-45ED-BD78-276EB4BBDBF4}"/>
              </a:ext>
            </a:extLst>
          </p:cNvPr>
          <p:cNvPicPr>
            <a:picLocks noChangeAspect="1"/>
          </p:cNvPicPr>
          <p:nvPr/>
        </p:nvPicPr>
        <p:blipFill>
          <a:blip r:embed="rId5"/>
          <a:stretch>
            <a:fillRect/>
          </a:stretch>
        </p:blipFill>
        <p:spPr>
          <a:xfrm>
            <a:off x="5889599" y="395706"/>
            <a:ext cx="6063641" cy="6063641"/>
          </a:xfrm>
          <a:prstGeom prst="rect">
            <a:avLst/>
          </a:prstGeom>
        </p:spPr>
      </p:pic>
    </p:spTree>
    <p:extLst>
      <p:ext uri="{BB962C8B-B14F-4D97-AF65-F5344CB8AC3E}">
        <p14:creationId xmlns:p14="http://schemas.microsoft.com/office/powerpoint/2010/main" val="3121625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C5EA107-46AD-4753-9513-5E0B72551957}"/>
              </a:ext>
            </a:extLst>
          </p:cNvPr>
          <p:cNvSpPr/>
          <p:nvPr/>
        </p:nvSpPr>
        <p:spPr>
          <a:xfrm>
            <a:off x="231140" y="236221"/>
            <a:ext cx="6845521" cy="637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FB20556-10CB-4A52-8A1A-C751B5DDAB4F}"/>
              </a:ext>
            </a:extLst>
          </p:cNvPr>
          <p:cNvSpPr txBox="1"/>
          <p:nvPr/>
        </p:nvSpPr>
        <p:spPr>
          <a:xfrm>
            <a:off x="7216765" y="5838902"/>
            <a:ext cx="4598911" cy="646331"/>
          </a:xfrm>
          <a:prstGeom prst="rect">
            <a:avLst/>
          </a:prstGeom>
          <a:noFill/>
          <a:ln>
            <a:solidFill>
              <a:schemeClr val="bg1"/>
            </a:solidFill>
          </a:ln>
        </p:spPr>
        <p:txBody>
          <a:bodyPr wrap="square" rtlCol="0">
            <a:spAutoFit/>
          </a:bodyPr>
          <a:lstStyle/>
          <a:p>
            <a:r>
              <a:rPr lang="en-US" sz="1200" dirty="0">
                <a:solidFill>
                  <a:schemeClr val="bg1"/>
                </a:solidFill>
              </a:rPr>
              <a:t>Source: </a:t>
            </a:r>
            <a:r>
              <a:rPr lang="en-US" sz="1200" dirty="0">
                <a:hlinkClick r:id="rId3"/>
              </a:rPr>
              <a:t>https://www.safekids.org/sites/default/files/documents/carbon_monoxide_poisoning_prevention_2015.pdf</a:t>
            </a:r>
            <a:endParaRPr lang="en-US" sz="1200" dirty="0"/>
          </a:p>
        </p:txBody>
      </p:sp>
      <p:pic>
        <p:nvPicPr>
          <p:cNvPr id="8" name="Picture 7">
            <a:hlinkClick r:id="rId4"/>
            <a:extLst>
              <a:ext uri="{FF2B5EF4-FFF2-40B4-BE49-F238E27FC236}">
                <a16:creationId xmlns:a16="http://schemas.microsoft.com/office/drawing/2014/main" id="{BD91F3CE-508C-4424-83B3-95364ABCD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42" y="834504"/>
            <a:ext cx="6740316" cy="5493358"/>
          </a:xfrm>
          <a:prstGeom prst="rect">
            <a:avLst/>
          </a:prstGeom>
        </p:spPr>
      </p:pic>
      <p:sp>
        <p:nvSpPr>
          <p:cNvPr id="11" name="Title 1">
            <a:extLst>
              <a:ext uri="{FF2B5EF4-FFF2-40B4-BE49-F238E27FC236}">
                <a16:creationId xmlns:a16="http://schemas.microsoft.com/office/drawing/2014/main" id="{CF967A0F-CD4A-4DDC-A414-3FEA3FB99728}"/>
              </a:ext>
            </a:extLst>
          </p:cNvPr>
          <p:cNvSpPr>
            <a:spLocks noGrp="1"/>
          </p:cNvSpPr>
          <p:nvPr>
            <p:ph type="title"/>
          </p:nvPr>
        </p:nvSpPr>
        <p:spPr>
          <a:xfrm>
            <a:off x="7288098" y="2600081"/>
            <a:ext cx="4456245" cy="1642600"/>
          </a:xfrm>
        </p:spPr>
        <p:txBody>
          <a:bodyPr>
            <a:noAutofit/>
          </a:bodyPr>
          <a:lstStyle/>
          <a:p>
            <a:pPr algn="ctr"/>
            <a:r>
              <a:rPr lang="en-US" b="1" dirty="0">
                <a:solidFill>
                  <a:schemeClr val="bg1"/>
                </a:solidFill>
              </a:rPr>
              <a:t>Carbon Monoxide Poisoning: </a:t>
            </a:r>
            <a:r>
              <a:rPr lang="en-US" i="1" dirty="0">
                <a:solidFill>
                  <a:schemeClr val="bg1"/>
                </a:solidFill>
              </a:rPr>
              <a:t>Prevention</a:t>
            </a:r>
            <a:endParaRPr lang="en-US" b="1" dirty="0">
              <a:solidFill>
                <a:schemeClr val="bg1"/>
              </a:solidFill>
            </a:endParaRPr>
          </a:p>
        </p:txBody>
      </p:sp>
    </p:spTree>
    <p:extLst>
      <p:ext uri="{BB962C8B-B14F-4D97-AF65-F5344CB8AC3E}">
        <p14:creationId xmlns:p14="http://schemas.microsoft.com/office/powerpoint/2010/main" val="105455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9B1AF8-A94D-4E21-A2A0-7F161E1E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E10CB9E-4C45-46DB-835A-2C29CE29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2C1AF0B9-E97D-4D5D-BA2D-1C0BDE3A5E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4F0CCF8-ED89-4FFA-BA13-183D705D1333}"/>
              </a:ext>
            </a:extLst>
          </p:cNvPr>
          <p:cNvSpPr txBox="1"/>
          <p:nvPr/>
        </p:nvSpPr>
        <p:spPr>
          <a:xfrm>
            <a:off x="266592" y="382792"/>
            <a:ext cx="7222829" cy="1356360"/>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dirty="0">
                <a:latin typeface="+mj-lt"/>
                <a:ea typeface="+mj-ea"/>
                <a:cs typeface="+mj-cs"/>
              </a:rPr>
              <a:t>Poisons in the Home: </a:t>
            </a:r>
          </a:p>
          <a:p>
            <a:pPr defTabSz="914400">
              <a:lnSpc>
                <a:spcPct val="90000"/>
              </a:lnSpc>
              <a:spcBef>
                <a:spcPct val="0"/>
              </a:spcBef>
              <a:spcAft>
                <a:spcPts val="600"/>
              </a:spcAft>
            </a:pPr>
            <a:r>
              <a:rPr lang="en-US" sz="4400" i="1" dirty="0">
                <a:latin typeface="+mj-lt"/>
                <a:ea typeface="+mj-ea"/>
                <a:cs typeface="+mj-cs"/>
              </a:rPr>
              <a:t>E-Cigarette and Liquid Nicotine</a:t>
            </a:r>
            <a:endParaRPr lang="en-US" sz="4400" b="1" dirty="0">
              <a:latin typeface="+mj-lt"/>
              <a:ea typeface="+mj-ea"/>
              <a:cs typeface="+mj-cs"/>
            </a:endParaRPr>
          </a:p>
        </p:txBody>
      </p:sp>
      <p:sp>
        <p:nvSpPr>
          <p:cNvPr id="5" name="TextBox 4">
            <a:extLst>
              <a:ext uri="{FF2B5EF4-FFF2-40B4-BE49-F238E27FC236}">
                <a16:creationId xmlns:a16="http://schemas.microsoft.com/office/drawing/2014/main" id="{26060EE9-B23D-40A7-B319-1A7D3645F265}"/>
              </a:ext>
            </a:extLst>
          </p:cNvPr>
          <p:cNvSpPr txBox="1"/>
          <p:nvPr/>
        </p:nvSpPr>
        <p:spPr>
          <a:xfrm>
            <a:off x="266592" y="2900730"/>
            <a:ext cx="6693061" cy="3170099"/>
          </a:xfrm>
          <a:prstGeom prst="rect">
            <a:avLst/>
          </a:prstGeom>
          <a:noFill/>
        </p:spPr>
        <p:txBody>
          <a:bodyPr wrap="square" rtlCol="0">
            <a:spAutoFit/>
          </a:bodyPr>
          <a:lstStyle/>
          <a:p>
            <a:r>
              <a:rPr lang="en-US" sz="2000" b="1" dirty="0"/>
              <a:t>How E-Cigarette and Liquid Nicotine Poisonings Happen:</a:t>
            </a:r>
          </a:p>
          <a:p>
            <a:pPr marL="342900" indent="-342900">
              <a:buFont typeface="Wingdings" panose="05000000000000000000" pitchFamily="2" charset="2"/>
              <a:buChar char="§"/>
            </a:pPr>
            <a:r>
              <a:rPr lang="en-US" sz="2000" dirty="0"/>
              <a:t>Swallowing liquid nicotine can be toxic</a:t>
            </a:r>
          </a:p>
          <a:p>
            <a:pPr marL="342900" indent="-342900">
              <a:buFont typeface="Wingdings" panose="05000000000000000000" pitchFamily="2" charset="2"/>
              <a:buChar char="§"/>
            </a:pPr>
            <a:r>
              <a:rPr lang="en-US" sz="2000" dirty="0"/>
              <a:t>Liquid nicotine can be harmful if spilled on skin or in eye</a:t>
            </a:r>
          </a:p>
          <a:p>
            <a:pPr marL="342900" indent="-342900">
              <a:buFont typeface="Wingdings" panose="05000000000000000000" pitchFamily="2" charset="2"/>
              <a:buChar char="§"/>
            </a:pPr>
            <a:r>
              <a:rPr lang="en-US" sz="2000" dirty="0"/>
              <a:t>Nicotine is highly addictive</a:t>
            </a:r>
          </a:p>
          <a:p>
            <a:pPr marL="342900" indent="-342900">
              <a:buFont typeface="Wingdings" panose="05000000000000000000" pitchFamily="2" charset="2"/>
              <a:buChar char="§"/>
            </a:pPr>
            <a:r>
              <a:rPr lang="en-US" sz="2000" dirty="0"/>
              <a:t>Nicotine can harm adolescent and young adult brain development</a:t>
            </a:r>
          </a:p>
          <a:p>
            <a:pPr marL="342900" indent="-342900">
              <a:buFont typeface="Wingdings" panose="05000000000000000000" pitchFamily="2" charset="2"/>
              <a:buChar char="§"/>
            </a:pPr>
            <a:r>
              <a:rPr lang="en-US" sz="2000" dirty="0"/>
              <a:t>Nicotine is toxic to developing fetuses</a:t>
            </a:r>
          </a:p>
          <a:p>
            <a:pPr marL="342900" indent="-342900">
              <a:buFont typeface="Wingdings" panose="05000000000000000000" pitchFamily="2" charset="2"/>
              <a:buChar char="§"/>
            </a:pPr>
            <a:r>
              <a:rPr lang="en-US" sz="2000" dirty="0"/>
              <a:t>E-cigarettes can contain other harmful substances</a:t>
            </a:r>
          </a:p>
          <a:p>
            <a:pPr marL="342900" indent="-342900">
              <a:buFont typeface="Wingdings" panose="05000000000000000000" pitchFamily="2" charset="2"/>
              <a:buChar char="§"/>
            </a:pPr>
            <a:r>
              <a:rPr lang="en-US" sz="2000" dirty="0"/>
              <a:t>E-cigarettes can cause unintentional injuries</a:t>
            </a:r>
          </a:p>
          <a:p>
            <a:endParaRPr lang="en-US" sz="2000" dirty="0"/>
          </a:p>
        </p:txBody>
      </p:sp>
      <p:sp>
        <p:nvSpPr>
          <p:cNvPr id="2" name="TextBox 1">
            <a:extLst>
              <a:ext uri="{FF2B5EF4-FFF2-40B4-BE49-F238E27FC236}">
                <a16:creationId xmlns:a16="http://schemas.microsoft.com/office/drawing/2014/main" id="{95F58AD4-8EA8-4B95-8B37-F3BFF880FEC8}"/>
              </a:ext>
            </a:extLst>
          </p:cNvPr>
          <p:cNvSpPr txBox="1"/>
          <p:nvPr/>
        </p:nvSpPr>
        <p:spPr>
          <a:xfrm>
            <a:off x="351678" y="5828877"/>
            <a:ext cx="6270172" cy="646331"/>
          </a:xfrm>
          <a:prstGeom prst="rect">
            <a:avLst/>
          </a:prstGeom>
          <a:noFill/>
          <a:ln>
            <a:solidFill>
              <a:schemeClr val="tx1"/>
            </a:solidFill>
          </a:ln>
        </p:spPr>
        <p:txBody>
          <a:bodyPr wrap="square" rtlCol="0">
            <a:spAutoFit/>
          </a:bodyPr>
          <a:lstStyle/>
          <a:p>
            <a:r>
              <a:rPr lang="en-US" sz="1200" dirty="0"/>
              <a:t>Sources:</a:t>
            </a:r>
            <a:endParaRPr lang="en-US" sz="1200" i="1" dirty="0"/>
          </a:p>
          <a:p>
            <a:pPr marL="171450" indent="-171450">
              <a:buFont typeface="Arial" panose="020B0604020202020204" pitchFamily="34" charset="0"/>
              <a:buChar char="•"/>
            </a:pPr>
            <a:r>
              <a:rPr lang="en-US" sz="1200" dirty="0">
                <a:hlinkClick r:id="rId3"/>
              </a:rPr>
              <a:t>https://www.cdc.gov/tobacco/basic_information/e-cigarettes/about-e-cigarettes.html</a:t>
            </a:r>
            <a:endParaRPr lang="en-US" sz="1200" dirty="0"/>
          </a:p>
          <a:p>
            <a:pPr marL="171450" indent="-171450">
              <a:buFont typeface="Arial" panose="020B0604020202020204" pitchFamily="34" charset="0"/>
              <a:buChar char="•"/>
            </a:pPr>
            <a:r>
              <a:rPr lang="en-US" sz="1200" dirty="0">
                <a:hlinkClick r:id="rId4"/>
              </a:rPr>
              <a:t>https://www.webmd.com/smoking-cessation/nicotine-poisoning-can-you-overdose#1</a:t>
            </a:r>
            <a:endParaRPr lang="en-US" sz="1200" dirty="0"/>
          </a:p>
        </p:txBody>
      </p:sp>
      <p:sp>
        <p:nvSpPr>
          <p:cNvPr id="3" name="TextBox 2">
            <a:extLst>
              <a:ext uri="{FF2B5EF4-FFF2-40B4-BE49-F238E27FC236}">
                <a16:creationId xmlns:a16="http://schemas.microsoft.com/office/drawing/2014/main" id="{459A5B3C-4EAD-4C48-9857-0E06323B7DA4}"/>
              </a:ext>
            </a:extLst>
          </p:cNvPr>
          <p:cNvSpPr txBox="1"/>
          <p:nvPr/>
        </p:nvSpPr>
        <p:spPr>
          <a:xfrm>
            <a:off x="266592" y="1761623"/>
            <a:ext cx="5898810" cy="1015663"/>
          </a:xfrm>
          <a:prstGeom prst="rect">
            <a:avLst/>
          </a:prstGeom>
          <a:noFill/>
        </p:spPr>
        <p:txBody>
          <a:bodyPr wrap="square" rtlCol="0">
            <a:spAutoFit/>
          </a:bodyPr>
          <a:lstStyle/>
          <a:p>
            <a:r>
              <a:rPr lang="en-US" sz="2000" b="1" dirty="0"/>
              <a:t>Background: </a:t>
            </a:r>
            <a:r>
              <a:rPr lang="en-US" sz="2000" dirty="0"/>
              <a:t>An e-cigarette contains liquid nicotine and a heating element, which heats the liquid for the user to inhale (sometimes referred to as “vaping”)</a:t>
            </a:r>
          </a:p>
        </p:txBody>
      </p:sp>
      <p:pic>
        <p:nvPicPr>
          <p:cNvPr id="7" name="Picture 6">
            <a:hlinkClick r:id="rId5"/>
            <a:extLst>
              <a:ext uri="{FF2B5EF4-FFF2-40B4-BE49-F238E27FC236}">
                <a16:creationId xmlns:a16="http://schemas.microsoft.com/office/drawing/2014/main" id="{71645640-88BA-4E94-9CBB-1F891F0C9E14}"/>
              </a:ext>
            </a:extLst>
          </p:cNvPr>
          <p:cNvPicPr>
            <a:picLocks noChangeAspect="1"/>
          </p:cNvPicPr>
          <p:nvPr/>
        </p:nvPicPr>
        <p:blipFill>
          <a:blip r:embed="rId6"/>
          <a:stretch>
            <a:fillRect/>
          </a:stretch>
        </p:blipFill>
        <p:spPr>
          <a:xfrm rot="5400000">
            <a:off x="6777219" y="1878570"/>
            <a:ext cx="6360045" cy="3129422"/>
          </a:xfrm>
          <a:prstGeom prst="rect">
            <a:avLst/>
          </a:prstGeom>
        </p:spPr>
      </p:pic>
    </p:spTree>
    <p:extLst>
      <p:ext uri="{BB962C8B-B14F-4D97-AF65-F5344CB8AC3E}">
        <p14:creationId xmlns:p14="http://schemas.microsoft.com/office/powerpoint/2010/main" val="183670953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96299D-E24A-4240-A953-6E04F3D4CC39}"/>
              </a:ext>
            </a:extLst>
          </p:cNvPr>
          <p:cNvSpPr>
            <a:spLocks noGrp="1"/>
          </p:cNvSpPr>
          <p:nvPr>
            <p:ph type="title"/>
          </p:nvPr>
        </p:nvSpPr>
        <p:spPr>
          <a:xfrm>
            <a:off x="655445" y="298516"/>
            <a:ext cx="10881109" cy="1148862"/>
          </a:xfrm>
        </p:spPr>
        <p:txBody>
          <a:bodyPr/>
          <a:lstStyle/>
          <a:p>
            <a:pPr algn="ctr">
              <a:spcAft>
                <a:spcPts val="600"/>
              </a:spcAft>
            </a:pPr>
            <a:r>
              <a:rPr lang="en-US" b="1" dirty="0"/>
              <a:t>E-Cigarette and Liquid Nicotine:</a:t>
            </a:r>
            <a:r>
              <a:rPr lang="en-US" i="1" dirty="0"/>
              <a:t> Prevention</a:t>
            </a:r>
            <a:endParaRPr lang="en-US" b="1" dirty="0"/>
          </a:p>
        </p:txBody>
      </p:sp>
      <p:pic>
        <p:nvPicPr>
          <p:cNvPr id="11" name="Picture 10" descr="A picture containing room, table&#10;&#10;Description automatically generated">
            <a:hlinkClick r:id="rId3"/>
            <a:extLst>
              <a:ext uri="{FF2B5EF4-FFF2-40B4-BE49-F238E27FC236}">
                <a16:creationId xmlns:a16="http://schemas.microsoft.com/office/drawing/2014/main" id="{D321A073-6C60-4965-B5DE-86D6CCB08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50" y="1447378"/>
            <a:ext cx="11468100" cy="3819525"/>
          </a:xfrm>
          <a:prstGeom prst="rect">
            <a:avLst/>
          </a:prstGeom>
        </p:spPr>
      </p:pic>
      <p:sp>
        <p:nvSpPr>
          <p:cNvPr id="12" name="TextBox 11">
            <a:extLst>
              <a:ext uri="{FF2B5EF4-FFF2-40B4-BE49-F238E27FC236}">
                <a16:creationId xmlns:a16="http://schemas.microsoft.com/office/drawing/2014/main" id="{FF8236F1-9BC5-4A12-89F1-664060CC3F84}"/>
              </a:ext>
            </a:extLst>
          </p:cNvPr>
          <p:cNvSpPr txBox="1"/>
          <p:nvPr/>
        </p:nvSpPr>
        <p:spPr>
          <a:xfrm>
            <a:off x="1977327" y="6138766"/>
            <a:ext cx="8237344" cy="276999"/>
          </a:xfrm>
          <a:prstGeom prst="rect">
            <a:avLst/>
          </a:prstGeom>
          <a:noFill/>
        </p:spPr>
        <p:txBody>
          <a:bodyPr wrap="square" rtlCol="0">
            <a:spAutoFit/>
          </a:bodyPr>
          <a:lstStyle/>
          <a:p>
            <a:r>
              <a:rPr lang="en-US" sz="1200" dirty="0"/>
              <a:t>Source: </a:t>
            </a:r>
            <a:r>
              <a:rPr lang="en-US" sz="1200" dirty="0">
                <a:hlinkClick r:id="rId3"/>
              </a:rPr>
              <a:t>https://www.ok.gov/health2/documents/FINAL%20ChildNicotineTobaccoControl_FactSheet%2012.7.2016.pdf/</a:t>
            </a:r>
            <a:r>
              <a:rPr lang="en-US" sz="1200" dirty="0"/>
              <a:t> </a:t>
            </a:r>
          </a:p>
        </p:txBody>
      </p:sp>
      <p:pic>
        <p:nvPicPr>
          <p:cNvPr id="13" name="Picture 12">
            <a:extLst>
              <a:ext uri="{FF2B5EF4-FFF2-40B4-BE49-F238E27FC236}">
                <a16:creationId xmlns:a16="http://schemas.microsoft.com/office/drawing/2014/main" id="{69B5267F-E889-495A-99CD-22BA7311ADEE}"/>
              </a:ext>
            </a:extLst>
          </p:cNvPr>
          <p:cNvPicPr>
            <a:picLocks noChangeAspect="1"/>
          </p:cNvPicPr>
          <p:nvPr/>
        </p:nvPicPr>
        <p:blipFill rotWithShape="1">
          <a:blip r:embed="rId5">
            <a:extLst>
              <a:ext uri="{28A0092B-C50C-407E-A947-70E740481C1C}">
                <a14:useLocalDpi xmlns:a14="http://schemas.microsoft.com/office/drawing/2010/main" val="0"/>
              </a:ext>
            </a:extLst>
          </a:blip>
          <a:srcRect l="2969" t="5582" r="2969"/>
          <a:stretch/>
        </p:blipFill>
        <p:spPr>
          <a:xfrm>
            <a:off x="361949" y="5387009"/>
            <a:ext cx="11468100" cy="297832"/>
          </a:xfrm>
          <a:prstGeom prst="rect">
            <a:avLst/>
          </a:prstGeom>
        </p:spPr>
      </p:pic>
    </p:spTree>
    <p:extLst>
      <p:ext uri="{BB962C8B-B14F-4D97-AF65-F5344CB8AC3E}">
        <p14:creationId xmlns:p14="http://schemas.microsoft.com/office/powerpoint/2010/main" val="2086746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9B1AF8-A94D-4E21-A2A0-7F161E1E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E10CB9E-4C45-46DB-835A-2C29CE29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2C1AF0B9-E97D-4D5D-BA2D-1C0BDE3A5E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AD1FE94-5831-426F-850D-5A91600E65BB}"/>
              </a:ext>
            </a:extLst>
          </p:cNvPr>
          <p:cNvSpPr txBox="1"/>
          <p:nvPr/>
        </p:nvSpPr>
        <p:spPr>
          <a:xfrm>
            <a:off x="351678" y="336173"/>
            <a:ext cx="6693061" cy="1356360"/>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4400" b="1" dirty="0">
                <a:latin typeface="+mj-lt"/>
                <a:ea typeface="+mj-ea"/>
                <a:cs typeface="+mj-cs"/>
              </a:rPr>
              <a:t>Poisons in the Home: </a:t>
            </a:r>
          </a:p>
          <a:p>
            <a:pPr defTabSz="914400">
              <a:lnSpc>
                <a:spcPct val="90000"/>
              </a:lnSpc>
              <a:spcBef>
                <a:spcPct val="0"/>
              </a:spcBef>
              <a:spcAft>
                <a:spcPts val="600"/>
              </a:spcAft>
            </a:pPr>
            <a:r>
              <a:rPr lang="en-US" sz="4400" i="1" dirty="0">
                <a:latin typeface="+mj-lt"/>
                <a:ea typeface="+mj-ea"/>
                <a:cs typeface="+mj-cs"/>
              </a:rPr>
              <a:t>Marijuana</a:t>
            </a:r>
            <a:endParaRPr lang="en-US" sz="4400" b="1" dirty="0">
              <a:latin typeface="+mj-lt"/>
              <a:ea typeface="+mj-ea"/>
              <a:cs typeface="+mj-cs"/>
            </a:endParaRPr>
          </a:p>
        </p:txBody>
      </p:sp>
      <p:sp>
        <p:nvSpPr>
          <p:cNvPr id="7" name="TextBox 6">
            <a:extLst>
              <a:ext uri="{FF2B5EF4-FFF2-40B4-BE49-F238E27FC236}">
                <a16:creationId xmlns:a16="http://schemas.microsoft.com/office/drawing/2014/main" id="{27A7AC20-06B8-40DE-BA1A-CAB1A926EA79}"/>
              </a:ext>
            </a:extLst>
          </p:cNvPr>
          <p:cNvSpPr txBox="1"/>
          <p:nvPr/>
        </p:nvSpPr>
        <p:spPr>
          <a:xfrm>
            <a:off x="351679" y="1694057"/>
            <a:ext cx="6693060" cy="2246769"/>
          </a:xfrm>
          <a:prstGeom prst="rect">
            <a:avLst/>
          </a:prstGeom>
          <a:noFill/>
        </p:spPr>
        <p:txBody>
          <a:bodyPr wrap="square" rtlCol="0">
            <a:spAutoFit/>
          </a:bodyPr>
          <a:lstStyle/>
          <a:p>
            <a:r>
              <a:rPr lang="en-US" sz="2000" b="1" dirty="0"/>
              <a:t>Background: </a:t>
            </a:r>
            <a:r>
              <a:rPr lang="en-US" sz="2000" dirty="0"/>
              <a:t>Marijuana is a product of the hemp plant (Cannabis sativa).  The main active ingredient in marijuana is THC.</a:t>
            </a:r>
          </a:p>
          <a:p>
            <a:endParaRPr lang="en-US" sz="2000" b="1" dirty="0"/>
          </a:p>
          <a:p>
            <a:r>
              <a:rPr lang="en-US" sz="2000" b="1" dirty="0"/>
              <a:t>Examples: </a:t>
            </a:r>
            <a:r>
              <a:rPr lang="en-US" sz="2000" dirty="0"/>
              <a:t>Dried, shredded flowers and leaves of the hemp plant (to be smoked), oil and wax extracts, variety of food products</a:t>
            </a:r>
          </a:p>
        </p:txBody>
      </p:sp>
      <p:sp>
        <p:nvSpPr>
          <p:cNvPr id="8" name="TextBox 7">
            <a:extLst>
              <a:ext uri="{FF2B5EF4-FFF2-40B4-BE49-F238E27FC236}">
                <a16:creationId xmlns:a16="http://schemas.microsoft.com/office/drawing/2014/main" id="{2FF08AC7-3D09-4C68-A574-13B77503D4AD}"/>
              </a:ext>
            </a:extLst>
          </p:cNvPr>
          <p:cNvSpPr txBox="1"/>
          <p:nvPr/>
        </p:nvSpPr>
        <p:spPr>
          <a:xfrm>
            <a:off x="351701" y="3973830"/>
            <a:ext cx="7370782" cy="2031325"/>
          </a:xfrm>
          <a:prstGeom prst="rect">
            <a:avLst/>
          </a:prstGeom>
          <a:noFill/>
        </p:spPr>
        <p:txBody>
          <a:bodyPr wrap="square" rtlCol="0">
            <a:spAutoFit/>
          </a:bodyPr>
          <a:lstStyle/>
          <a:p>
            <a:r>
              <a:rPr lang="en-US" b="1" dirty="0"/>
              <a:t>How Marijuana Poisonings Happen:</a:t>
            </a:r>
          </a:p>
          <a:p>
            <a:pPr marL="285750" indent="-285750">
              <a:buFont typeface="Wingdings" panose="05000000000000000000" pitchFamily="2" charset="2"/>
              <a:buChar char="§"/>
            </a:pPr>
            <a:r>
              <a:rPr lang="en-US" dirty="0"/>
              <a:t>Inhaling smoke can lead to lung problems</a:t>
            </a:r>
          </a:p>
          <a:p>
            <a:pPr marL="285750" indent="-285750">
              <a:buFont typeface="Wingdings" panose="05000000000000000000" pitchFamily="2" charset="2"/>
              <a:buChar char="§"/>
            </a:pPr>
            <a:r>
              <a:rPr lang="en-US" dirty="0"/>
              <a:t>High levels of THC can lead to poisoning</a:t>
            </a:r>
          </a:p>
          <a:p>
            <a:pPr marL="285750" indent="-285750">
              <a:buFont typeface="Wingdings" panose="05000000000000000000" pitchFamily="2" charset="2"/>
              <a:buChar char="§"/>
            </a:pPr>
            <a:r>
              <a:rPr lang="en-US" dirty="0"/>
              <a:t>Regular use has been linked to depression, anxiety, and suicide</a:t>
            </a:r>
          </a:p>
          <a:p>
            <a:pPr marL="285750" indent="-285750">
              <a:buFont typeface="Wingdings" panose="05000000000000000000" pitchFamily="2" charset="2"/>
              <a:buChar char="§"/>
            </a:pPr>
            <a:r>
              <a:rPr lang="en-US" dirty="0"/>
              <a:t>Increases the risk of schizophrenia</a:t>
            </a:r>
          </a:p>
          <a:p>
            <a:pPr marL="285750" indent="-285750">
              <a:buFont typeface="Wingdings" panose="05000000000000000000" pitchFamily="2" charset="2"/>
              <a:buChar char="§"/>
            </a:pPr>
            <a:r>
              <a:rPr lang="en-US" dirty="0"/>
              <a:t>Can lead to dependence on other drugs</a:t>
            </a:r>
          </a:p>
          <a:p>
            <a:pPr marL="285750" indent="-285750">
              <a:buFont typeface="Wingdings" panose="05000000000000000000" pitchFamily="2" charset="2"/>
              <a:buChar char="§"/>
            </a:pPr>
            <a:r>
              <a:rPr lang="en-US" dirty="0"/>
              <a:t>Can affect brain development</a:t>
            </a:r>
          </a:p>
        </p:txBody>
      </p:sp>
      <p:pic>
        <p:nvPicPr>
          <p:cNvPr id="10" name="Picture 9">
            <a:hlinkClick r:id="rId3"/>
            <a:extLst>
              <a:ext uri="{FF2B5EF4-FFF2-40B4-BE49-F238E27FC236}">
                <a16:creationId xmlns:a16="http://schemas.microsoft.com/office/drawing/2014/main" id="{C0DBAFAB-18F4-4F4A-B757-88970D025ED8}"/>
              </a:ext>
            </a:extLst>
          </p:cNvPr>
          <p:cNvPicPr>
            <a:picLocks noChangeAspect="1"/>
          </p:cNvPicPr>
          <p:nvPr/>
        </p:nvPicPr>
        <p:blipFill>
          <a:blip r:embed="rId4"/>
          <a:stretch>
            <a:fillRect/>
          </a:stretch>
        </p:blipFill>
        <p:spPr>
          <a:xfrm>
            <a:off x="7272311" y="540546"/>
            <a:ext cx="5579577" cy="1609001"/>
          </a:xfrm>
          <a:prstGeom prst="rect">
            <a:avLst/>
          </a:prstGeom>
        </p:spPr>
      </p:pic>
      <p:pic>
        <p:nvPicPr>
          <p:cNvPr id="20" name="image223.png">
            <a:hlinkClick r:id="rId3"/>
            <a:extLst>
              <a:ext uri="{FF2B5EF4-FFF2-40B4-BE49-F238E27FC236}">
                <a16:creationId xmlns:a16="http://schemas.microsoft.com/office/drawing/2014/main" id="{CED41F6C-8908-4AA8-89CA-1DBDC69485F2}"/>
              </a:ext>
            </a:extLst>
          </p:cNvPr>
          <p:cNvPicPr/>
          <p:nvPr/>
        </p:nvPicPr>
        <p:blipFill>
          <a:blip r:embed="rId5" cstate="print"/>
          <a:stretch>
            <a:fillRect/>
          </a:stretch>
        </p:blipFill>
        <p:spPr>
          <a:xfrm>
            <a:off x="7272311" y="2352677"/>
            <a:ext cx="4624776" cy="1557388"/>
          </a:xfrm>
          <a:prstGeom prst="rect">
            <a:avLst/>
          </a:prstGeom>
        </p:spPr>
      </p:pic>
      <p:sp>
        <p:nvSpPr>
          <p:cNvPr id="12" name="TextBox 11">
            <a:extLst>
              <a:ext uri="{FF2B5EF4-FFF2-40B4-BE49-F238E27FC236}">
                <a16:creationId xmlns:a16="http://schemas.microsoft.com/office/drawing/2014/main" id="{834896F8-2F0E-46F8-B2D7-0F30716A87E1}"/>
              </a:ext>
            </a:extLst>
          </p:cNvPr>
          <p:cNvSpPr txBox="1"/>
          <p:nvPr/>
        </p:nvSpPr>
        <p:spPr>
          <a:xfrm>
            <a:off x="7631576" y="3663827"/>
            <a:ext cx="4208746" cy="276999"/>
          </a:xfrm>
          <a:prstGeom prst="rect">
            <a:avLst/>
          </a:prstGeom>
          <a:noFill/>
        </p:spPr>
        <p:txBody>
          <a:bodyPr wrap="square" rtlCol="0">
            <a:spAutoFit/>
          </a:bodyPr>
          <a:lstStyle/>
          <a:p>
            <a:r>
              <a:rPr lang="en-US" sz="1200" dirty="0">
                <a:solidFill>
                  <a:schemeClr val="bg1"/>
                </a:solidFill>
              </a:rPr>
              <a:t>Wax						Dry Sift/</a:t>
            </a:r>
            <a:r>
              <a:rPr lang="en-US" sz="1200" dirty="0" err="1">
                <a:solidFill>
                  <a:schemeClr val="bg1"/>
                </a:solidFill>
              </a:rPr>
              <a:t>Keif</a:t>
            </a:r>
            <a:endParaRPr lang="en-US" sz="1200" dirty="0">
              <a:solidFill>
                <a:schemeClr val="bg1"/>
              </a:solidFill>
            </a:endParaRPr>
          </a:p>
        </p:txBody>
      </p:sp>
      <p:pic>
        <p:nvPicPr>
          <p:cNvPr id="21" name="Picture 20">
            <a:hlinkClick r:id="rId3"/>
            <a:extLst>
              <a:ext uri="{FF2B5EF4-FFF2-40B4-BE49-F238E27FC236}">
                <a16:creationId xmlns:a16="http://schemas.microsoft.com/office/drawing/2014/main" id="{4F5010EB-1883-4FF8-82BD-9592F2D5B502}"/>
              </a:ext>
            </a:extLst>
          </p:cNvPr>
          <p:cNvPicPr>
            <a:picLocks noChangeAspect="1"/>
          </p:cNvPicPr>
          <p:nvPr/>
        </p:nvPicPr>
        <p:blipFill>
          <a:blip r:embed="rId6"/>
          <a:stretch>
            <a:fillRect/>
          </a:stretch>
        </p:blipFill>
        <p:spPr>
          <a:xfrm>
            <a:off x="7272310" y="4165614"/>
            <a:ext cx="4680477" cy="2217068"/>
          </a:xfrm>
          <a:prstGeom prst="rect">
            <a:avLst/>
          </a:prstGeom>
        </p:spPr>
      </p:pic>
      <p:sp>
        <p:nvSpPr>
          <p:cNvPr id="22" name="TextBox 21">
            <a:extLst>
              <a:ext uri="{FF2B5EF4-FFF2-40B4-BE49-F238E27FC236}">
                <a16:creationId xmlns:a16="http://schemas.microsoft.com/office/drawing/2014/main" id="{42FD2105-F598-4CAE-81E3-EF6F49D0ECA7}"/>
              </a:ext>
            </a:extLst>
          </p:cNvPr>
          <p:cNvSpPr txBox="1"/>
          <p:nvPr/>
        </p:nvSpPr>
        <p:spPr>
          <a:xfrm>
            <a:off x="7269771" y="4276428"/>
            <a:ext cx="1097616" cy="1354217"/>
          </a:xfrm>
          <a:prstGeom prst="rect">
            <a:avLst/>
          </a:prstGeom>
          <a:noFill/>
        </p:spPr>
        <p:txBody>
          <a:bodyPr wrap="square" rtlCol="0">
            <a:spAutoFit/>
          </a:bodyPr>
          <a:lstStyle/>
          <a:p>
            <a:r>
              <a:rPr lang="en-US" sz="1200" dirty="0">
                <a:solidFill>
                  <a:schemeClr val="bg1"/>
                </a:solidFill>
              </a:rPr>
              <a:t>CBD (cannabidiol) </a:t>
            </a:r>
          </a:p>
          <a:p>
            <a:r>
              <a:rPr lang="en-US" sz="1200" dirty="0">
                <a:solidFill>
                  <a:schemeClr val="bg1"/>
                </a:solidFill>
              </a:rPr>
              <a:t>derived from cannabis, marijuana and hemp.</a:t>
            </a:r>
          </a:p>
          <a:p>
            <a:endParaRPr lang="en-US" sz="1000" dirty="0">
              <a:solidFill>
                <a:schemeClr val="bg1"/>
              </a:solidFill>
            </a:endParaRPr>
          </a:p>
        </p:txBody>
      </p:sp>
      <p:sp>
        <p:nvSpPr>
          <p:cNvPr id="16" name="Rectangle 15">
            <a:extLst>
              <a:ext uri="{FF2B5EF4-FFF2-40B4-BE49-F238E27FC236}">
                <a16:creationId xmlns:a16="http://schemas.microsoft.com/office/drawing/2014/main" id="{03769135-B302-4BF6-8D1F-C1E297A9AAAD}"/>
              </a:ext>
            </a:extLst>
          </p:cNvPr>
          <p:cNvSpPr/>
          <p:nvPr/>
        </p:nvSpPr>
        <p:spPr>
          <a:xfrm>
            <a:off x="534076" y="6007507"/>
            <a:ext cx="6328264" cy="5421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Sources: </a:t>
            </a:r>
            <a:r>
              <a:rPr lang="en-US" sz="1200" dirty="0">
                <a:hlinkClick r:id="rId7"/>
              </a:rPr>
              <a:t>https://www.cdph.ca.gov/Programs/DO/letstalkcannabis/Pages/Community-Toolkit.aspx</a:t>
            </a:r>
            <a:r>
              <a:rPr lang="en-US" sz="1200" dirty="0">
                <a:solidFill>
                  <a:schemeClr val="tx1"/>
                </a:solidFill>
              </a:rPr>
              <a:t> | </a:t>
            </a:r>
            <a:r>
              <a:rPr lang="en-US" sz="1200" dirty="0">
                <a:hlinkClick r:id="rId8"/>
              </a:rPr>
              <a:t>https://drugfree.org/drugs/marijuana/</a:t>
            </a:r>
            <a:r>
              <a:rPr lang="en-US" sz="1200" dirty="0"/>
              <a:t> | </a:t>
            </a:r>
            <a:r>
              <a:rPr lang="en-US" sz="1200" dirty="0">
                <a:hlinkClick r:id="rId9"/>
              </a:rPr>
              <a:t>https://drugabuse.com/marijuana-abuse/overdose/</a:t>
            </a:r>
            <a:endParaRPr lang="en-US" sz="1200" dirty="0"/>
          </a:p>
        </p:txBody>
      </p:sp>
    </p:spTree>
    <p:extLst>
      <p:ext uri="{BB962C8B-B14F-4D97-AF65-F5344CB8AC3E}">
        <p14:creationId xmlns:p14="http://schemas.microsoft.com/office/powerpoint/2010/main" val="19132504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4539A6-D796-4426-AD4C-E291BE75BDA9}"/>
              </a:ext>
            </a:extLst>
          </p:cNvPr>
          <p:cNvSpPr>
            <a:spLocks noGrp="1"/>
          </p:cNvSpPr>
          <p:nvPr>
            <p:ph type="title"/>
          </p:nvPr>
        </p:nvSpPr>
        <p:spPr>
          <a:xfrm>
            <a:off x="1143000" y="609600"/>
            <a:ext cx="9875520" cy="1356360"/>
          </a:xfrm>
        </p:spPr>
        <p:txBody>
          <a:bodyPr>
            <a:normAutofit/>
          </a:bodyPr>
          <a:lstStyle/>
          <a:p>
            <a:pPr algn="ctr"/>
            <a:r>
              <a:rPr lang="en-US" dirty="0">
                <a:solidFill>
                  <a:srgbClr val="FFFFFF"/>
                </a:solidFill>
              </a:rPr>
              <a:t>Safe Beginnings is brought to you by:</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BA6DD2-5BED-4F27-8936-07C60F897C98}"/>
              </a:ext>
            </a:extLst>
          </p:cNvPr>
          <p:cNvSpPr>
            <a:spLocks noGrp="1"/>
          </p:cNvSpPr>
          <p:nvPr>
            <p:ph idx="1"/>
          </p:nvPr>
        </p:nvSpPr>
        <p:spPr>
          <a:xfrm>
            <a:off x="1143000" y="2852530"/>
            <a:ext cx="9872871" cy="885133"/>
          </a:xfrm>
        </p:spPr>
        <p:txBody>
          <a:bodyPr>
            <a:normAutofit/>
          </a:bodyPr>
          <a:lstStyle/>
          <a:p>
            <a:pPr marL="45720" indent="0" algn="ctr">
              <a:buNone/>
            </a:pPr>
            <a:r>
              <a:rPr lang="en-US" sz="2800" b="1" dirty="0"/>
              <a:t>Innovative Partnerships Program: Sierra-Sacramento Region</a:t>
            </a:r>
          </a:p>
          <a:p>
            <a:pPr marL="274320" lvl="1" indent="0" algn="ctr">
              <a:buNone/>
            </a:pPr>
            <a:r>
              <a:rPr lang="en-US" i="1" dirty="0"/>
              <a:t>A 14-County Collaborative of Child Abuse Prevention Councils</a:t>
            </a:r>
          </a:p>
          <a:p>
            <a:endParaRPr lang="en-US" dirty="0">
              <a:solidFill>
                <a:schemeClr val="tx1"/>
              </a:solidFill>
            </a:endParaRPr>
          </a:p>
        </p:txBody>
      </p:sp>
      <p:pic>
        <p:nvPicPr>
          <p:cNvPr id="7" name="Picture 6" descr="A picture containing green, food, table, room&#10;&#10;Description automatically generated">
            <a:extLst>
              <a:ext uri="{FF2B5EF4-FFF2-40B4-BE49-F238E27FC236}">
                <a16:creationId xmlns:a16="http://schemas.microsoft.com/office/drawing/2014/main" id="{278DF4B4-78F6-46D0-BF8A-3DD666ED8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721" y="5562838"/>
            <a:ext cx="1441784" cy="863441"/>
          </a:xfrm>
          <a:prstGeom prst="rect">
            <a:avLst/>
          </a:prstGeom>
        </p:spPr>
      </p:pic>
      <p:sp>
        <p:nvSpPr>
          <p:cNvPr id="4" name="TextBox 3">
            <a:extLst>
              <a:ext uri="{FF2B5EF4-FFF2-40B4-BE49-F238E27FC236}">
                <a16:creationId xmlns:a16="http://schemas.microsoft.com/office/drawing/2014/main" id="{236AA1C1-FCCC-4230-9C14-2A4EACC95A36}"/>
              </a:ext>
            </a:extLst>
          </p:cNvPr>
          <p:cNvSpPr txBox="1"/>
          <p:nvPr/>
        </p:nvSpPr>
        <p:spPr>
          <a:xfrm>
            <a:off x="1535313" y="3737663"/>
            <a:ext cx="9088244" cy="1754326"/>
          </a:xfrm>
          <a:prstGeom prst="rect">
            <a:avLst/>
          </a:prstGeom>
          <a:noFill/>
        </p:spPr>
        <p:txBody>
          <a:bodyPr wrap="square" rtlCol="0">
            <a:spAutoFit/>
          </a:bodyPr>
          <a:lstStyle/>
          <a:p>
            <a:pPr algn="ctr"/>
            <a:r>
              <a:rPr lang="en-US" u="sng" dirty="0"/>
              <a:t>In Partnership with:</a:t>
            </a:r>
            <a:endParaRPr lang="en-US" dirty="0"/>
          </a:p>
          <a:p>
            <a:pPr algn="ctr"/>
            <a:r>
              <a:rPr lang="en-US" dirty="0"/>
              <a:t>The Office of Child Abuse Prevention</a:t>
            </a:r>
          </a:p>
          <a:p>
            <a:pPr algn="ctr"/>
            <a:r>
              <a:rPr lang="en-US" dirty="0"/>
              <a:t>The Child Abuse Prevention Council of Sacramento</a:t>
            </a:r>
          </a:p>
          <a:p>
            <a:pPr algn="ctr"/>
            <a:endParaRPr lang="en-US" dirty="0"/>
          </a:p>
          <a:p>
            <a:pPr algn="ctr"/>
            <a:r>
              <a:rPr lang="en-US" i="1" dirty="0"/>
              <a:t>Funded, in part, by California Department of Public Health Kids’ Plates Program</a:t>
            </a:r>
            <a:endParaRPr lang="en-US" dirty="0"/>
          </a:p>
          <a:p>
            <a:endParaRPr lang="en-US" dirty="0"/>
          </a:p>
        </p:txBody>
      </p:sp>
      <p:pic>
        <p:nvPicPr>
          <p:cNvPr id="11" name="Picture 10">
            <a:extLst>
              <a:ext uri="{FF2B5EF4-FFF2-40B4-BE49-F238E27FC236}">
                <a16:creationId xmlns:a16="http://schemas.microsoft.com/office/drawing/2014/main" id="{D7AAAE3A-56FA-4B1A-85B2-A83B80B34A0A}"/>
              </a:ext>
            </a:extLst>
          </p:cNvPr>
          <p:cNvPicPr>
            <a:picLocks noChangeAspect="1"/>
          </p:cNvPicPr>
          <p:nvPr/>
        </p:nvPicPr>
        <p:blipFill>
          <a:blip r:embed="rId4"/>
          <a:stretch>
            <a:fillRect/>
          </a:stretch>
        </p:blipFill>
        <p:spPr>
          <a:xfrm>
            <a:off x="9948472" y="5420816"/>
            <a:ext cx="675085" cy="106536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B5F3B64-EF6B-40F2-89CA-B2F8F9672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5312" y="5390019"/>
            <a:ext cx="1617483" cy="1198135"/>
          </a:xfrm>
          <a:prstGeom prst="rect">
            <a:avLst/>
          </a:prstGeom>
        </p:spPr>
      </p:pic>
    </p:spTree>
    <p:extLst>
      <p:ext uri="{BB962C8B-B14F-4D97-AF65-F5344CB8AC3E}">
        <p14:creationId xmlns:p14="http://schemas.microsoft.com/office/powerpoint/2010/main" val="236642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C5EA107-46AD-4753-9513-5E0B72551957}"/>
              </a:ext>
            </a:extLst>
          </p:cNvPr>
          <p:cNvSpPr/>
          <p:nvPr/>
        </p:nvSpPr>
        <p:spPr>
          <a:xfrm>
            <a:off x="231140" y="236221"/>
            <a:ext cx="6246549" cy="637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F967A0F-CD4A-4DDC-A414-3FEA3FB99728}"/>
              </a:ext>
            </a:extLst>
          </p:cNvPr>
          <p:cNvSpPr>
            <a:spLocks noGrp="1"/>
          </p:cNvSpPr>
          <p:nvPr>
            <p:ph type="title"/>
          </p:nvPr>
        </p:nvSpPr>
        <p:spPr>
          <a:xfrm>
            <a:off x="6611007" y="483423"/>
            <a:ext cx="5714311" cy="1166838"/>
          </a:xfrm>
        </p:spPr>
        <p:txBody>
          <a:bodyPr>
            <a:noAutofit/>
          </a:bodyPr>
          <a:lstStyle/>
          <a:p>
            <a:r>
              <a:rPr lang="en-US" b="1" dirty="0">
                <a:solidFill>
                  <a:schemeClr val="bg1"/>
                </a:solidFill>
              </a:rPr>
              <a:t>Carbon Monoxide Poisoning: </a:t>
            </a:r>
            <a:r>
              <a:rPr lang="en-US" i="1" dirty="0">
                <a:solidFill>
                  <a:schemeClr val="bg1"/>
                </a:solidFill>
              </a:rPr>
              <a:t>Prevention</a:t>
            </a:r>
            <a:endParaRPr lang="en-US" b="1" dirty="0">
              <a:solidFill>
                <a:schemeClr val="bg1"/>
              </a:solidFill>
            </a:endParaRPr>
          </a:p>
        </p:txBody>
      </p:sp>
      <p:pic>
        <p:nvPicPr>
          <p:cNvPr id="10" name="Picture 2">
            <a:hlinkClick r:id="rId3"/>
            <a:extLst>
              <a:ext uri="{FF2B5EF4-FFF2-40B4-BE49-F238E27FC236}">
                <a16:creationId xmlns:a16="http://schemas.microsoft.com/office/drawing/2014/main" id="{A1193079-DB58-485F-AD17-141644AC24E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6689" y="1993294"/>
            <a:ext cx="6077063" cy="2871411"/>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1BAF9685-149A-45AF-A309-325C682A1FB9}"/>
              </a:ext>
            </a:extLst>
          </p:cNvPr>
          <p:cNvSpPr>
            <a:spLocks noGrp="1"/>
          </p:cNvSpPr>
          <p:nvPr>
            <p:ph idx="1"/>
          </p:nvPr>
        </p:nvSpPr>
        <p:spPr>
          <a:xfrm>
            <a:off x="6688252" y="1993294"/>
            <a:ext cx="5056964" cy="3025798"/>
          </a:xfrm>
        </p:spPr>
        <p:txBody>
          <a:bodyPr>
            <a:normAutofit/>
          </a:bodyPr>
          <a:lstStyle/>
          <a:p>
            <a:pPr>
              <a:buClr>
                <a:schemeClr val="bg1"/>
              </a:buClr>
              <a:buFont typeface="Wingdings" panose="05000000000000000000" pitchFamily="2" charset="2"/>
              <a:buChar char="§"/>
            </a:pPr>
            <a:r>
              <a:rPr lang="en-US" sz="2400" dirty="0">
                <a:solidFill>
                  <a:schemeClr val="bg1"/>
                </a:solidFill>
              </a:rPr>
              <a:t>Children learn by modeling- consider the impact of your own marijuana use on your child</a:t>
            </a:r>
          </a:p>
          <a:p>
            <a:pPr>
              <a:buClr>
                <a:schemeClr val="bg1"/>
              </a:buClr>
              <a:buFont typeface="Wingdings" panose="05000000000000000000" pitchFamily="2" charset="2"/>
              <a:buChar char="§"/>
            </a:pPr>
            <a:r>
              <a:rPr lang="en-US" sz="2400" dirty="0">
                <a:solidFill>
                  <a:schemeClr val="bg1"/>
                </a:solidFill>
              </a:rPr>
              <a:t>Talk to your child honestly about the dangers of marijuana use</a:t>
            </a:r>
          </a:p>
          <a:p>
            <a:pPr>
              <a:buClr>
                <a:schemeClr val="bg1"/>
              </a:buClr>
              <a:buFont typeface="Wingdings" panose="05000000000000000000" pitchFamily="2" charset="2"/>
              <a:buChar char="§"/>
            </a:pPr>
            <a:r>
              <a:rPr lang="en-US" sz="2400" dirty="0">
                <a:solidFill>
                  <a:schemeClr val="bg1"/>
                </a:solidFill>
              </a:rPr>
              <a:t>Seek help from other trusted adults in your child or teenager’s life</a:t>
            </a:r>
          </a:p>
          <a:p>
            <a:endParaRPr lang="en-US" dirty="0"/>
          </a:p>
        </p:txBody>
      </p:sp>
      <p:sp>
        <p:nvSpPr>
          <p:cNvPr id="13" name="Rectangle 12">
            <a:extLst>
              <a:ext uri="{FF2B5EF4-FFF2-40B4-BE49-F238E27FC236}">
                <a16:creationId xmlns:a16="http://schemas.microsoft.com/office/drawing/2014/main" id="{DC0A3CD6-3E0A-4EB0-9826-DD80FD6FF3A0}"/>
              </a:ext>
            </a:extLst>
          </p:cNvPr>
          <p:cNvSpPr/>
          <p:nvPr/>
        </p:nvSpPr>
        <p:spPr>
          <a:xfrm>
            <a:off x="7293054" y="5829174"/>
            <a:ext cx="4348485" cy="33961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Source: </a:t>
            </a:r>
            <a:r>
              <a:rPr lang="en-US" sz="1200" dirty="0">
                <a:hlinkClick r:id="rId5"/>
              </a:rPr>
              <a:t>https://drugfree.org/article/how-to-talk-about-marijuana/</a:t>
            </a:r>
            <a:endParaRPr lang="en-US" sz="1200" dirty="0"/>
          </a:p>
        </p:txBody>
      </p:sp>
    </p:spTree>
    <p:extLst>
      <p:ext uri="{BB962C8B-B14F-4D97-AF65-F5344CB8AC3E}">
        <p14:creationId xmlns:p14="http://schemas.microsoft.com/office/powerpoint/2010/main" val="3411987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Poisons Outside the Home</a:t>
            </a:r>
            <a:endParaRPr lang="en-US" sz="2800" b="1" dirty="0">
              <a:solidFill>
                <a:srgbClr val="FFFFFF"/>
              </a:solidFill>
            </a:endParaRPr>
          </a:p>
        </p:txBody>
      </p:sp>
      <p:sp>
        <p:nvSpPr>
          <p:cNvPr id="6" name="Content Placeholder 2">
            <a:extLst>
              <a:ext uri="{FF2B5EF4-FFF2-40B4-BE49-F238E27FC236}">
                <a16:creationId xmlns:a16="http://schemas.microsoft.com/office/drawing/2014/main" id="{AC8EEEAA-35C1-42A2-A801-1F82D01F8015}"/>
              </a:ext>
            </a:extLst>
          </p:cNvPr>
          <p:cNvSpPr txBox="1">
            <a:spLocks/>
          </p:cNvSpPr>
          <p:nvPr/>
        </p:nvSpPr>
        <p:spPr>
          <a:xfrm>
            <a:off x="5163134" y="817728"/>
            <a:ext cx="6020790" cy="5222543"/>
          </a:xfrm>
          <a:prstGeom prst="rect">
            <a:avLst/>
          </a:prstGeom>
        </p:spPr>
        <p:txBody>
          <a:bodyPr vert="horz" lIns="91440" tIns="45720" rIns="91440" bIns="45720" rtlCol="0" anchor="ct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z="3200" dirty="0"/>
              <a:t>Plants</a:t>
            </a:r>
          </a:p>
          <a:p>
            <a:r>
              <a:rPr lang="en-US" sz="3200" dirty="0"/>
              <a:t>Seasonal </a:t>
            </a:r>
          </a:p>
        </p:txBody>
      </p:sp>
    </p:spTree>
    <p:extLst>
      <p:ext uri="{BB962C8B-B14F-4D97-AF65-F5344CB8AC3E}">
        <p14:creationId xmlns:p14="http://schemas.microsoft.com/office/powerpoint/2010/main" val="401942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F86E95-42D1-446F-9187-CFC01F7D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D96568-E9C1-4817-B581-F43A87DE8B4A}"/>
              </a:ext>
            </a:extLst>
          </p:cNvPr>
          <p:cNvSpPr>
            <a:spLocks noGrp="1"/>
          </p:cNvSpPr>
          <p:nvPr>
            <p:ph type="title"/>
          </p:nvPr>
        </p:nvSpPr>
        <p:spPr>
          <a:xfrm>
            <a:off x="327751" y="549914"/>
            <a:ext cx="7063649" cy="922021"/>
          </a:xfrm>
        </p:spPr>
        <p:txBody>
          <a:bodyPr>
            <a:noAutofit/>
          </a:bodyPr>
          <a:lstStyle/>
          <a:p>
            <a:r>
              <a:rPr lang="en-US" b="1" dirty="0">
                <a:solidFill>
                  <a:schemeClr val="bg1"/>
                </a:solidFill>
              </a:rPr>
              <a:t>Poisons Outside the Home: </a:t>
            </a:r>
            <a:r>
              <a:rPr lang="en-US" i="1" dirty="0">
                <a:solidFill>
                  <a:schemeClr val="bg1"/>
                </a:solidFill>
              </a:rPr>
              <a:t>Plants</a:t>
            </a:r>
            <a:endParaRPr lang="en-US" dirty="0">
              <a:solidFill>
                <a:schemeClr val="bg1"/>
              </a:solidFill>
            </a:endParaRPr>
          </a:p>
        </p:txBody>
      </p:sp>
      <p:sp>
        <p:nvSpPr>
          <p:cNvPr id="3" name="Content Placeholder 2">
            <a:extLst>
              <a:ext uri="{FF2B5EF4-FFF2-40B4-BE49-F238E27FC236}">
                <a16:creationId xmlns:a16="http://schemas.microsoft.com/office/drawing/2014/main" id="{2BE2E51C-C177-48D4-B73E-D296B91D341B}"/>
              </a:ext>
            </a:extLst>
          </p:cNvPr>
          <p:cNvSpPr>
            <a:spLocks noGrp="1"/>
          </p:cNvSpPr>
          <p:nvPr>
            <p:ph idx="1"/>
          </p:nvPr>
        </p:nvSpPr>
        <p:spPr>
          <a:xfrm>
            <a:off x="327751" y="1778009"/>
            <a:ext cx="6693061" cy="2712656"/>
          </a:xfrm>
        </p:spPr>
        <p:txBody>
          <a:bodyPr>
            <a:noAutofit/>
          </a:bodyPr>
          <a:lstStyle/>
          <a:p>
            <a:pPr marL="0" indent="0">
              <a:buClr>
                <a:schemeClr val="bg1"/>
              </a:buClr>
              <a:buNone/>
            </a:pPr>
            <a:r>
              <a:rPr lang="en-US" sz="3200" b="1" dirty="0">
                <a:solidFill>
                  <a:schemeClr val="bg1"/>
                </a:solidFill>
              </a:rPr>
              <a:t>How Plant Poisonings Happen:</a:t>
            </a:r>
          </a:p>
          <a:p>
            <a:pPr marL="342900" indent="-342900">
              <a:buClr>
                <a:schemeClr val="bg1"/>
              </a:buClr>
              <a:buFont typeface="Wingdings" panose="05000000000000000000" pitchFamily="2" charset="2"/>
              <a:buChar char="v"/>
            </a:pPr>
            <a:r>
              <a:rPr lang="en-US" sz="3200" dirty="0">
                <a:solidFill>
                  <a:schemeClr val="bg1"/>
                </a:solidFill>
              </a:rPr>
              <a:t>Plant poisonings typically happen due to ingestion of plant</a:t>
            </a:r>
          </a:p>
          <a:p>
            <a:pPr marL="342900" indent="-342900">
              <a:buClr>
                <a:schemeClr val="bg1"/>
              </a:buClr>
              <a:buFont typeface="Wingdings" panose="05000000000000000000" pitchFamily="2" charset="2"/>
              <a:buChar char="v"/>
            </a:pPr>
            <a:r>
              <a:rPr lang="en-US" sz="3200" dirty="0">
                <a:solidFill>
                  <a:schemeClr val="bg1"/>
                </a:solidFill>
              </a:rPr>
              <a:t>Reactions to plants vary based on age and size of the patient, health factors such as allergies, and the amount of the exposure</a:t>
            </a:r>
          </a:p>
        </p:txBody>
      </p:sp>
      <p:sp>
        <p:nvSpPr>
          <p:cNvPr id="17" name="Rectangle 16">
            <a:extLst>
              <a:ext uri="{FF2B5EF4-FFF2-40B4-BE49-F238E27FC236}">
                <a16:creationId xmlns:a16="http://schemas.microsoft.com/office/drawing/2014/main" id="{A3BA6363-1B19-49E0-A5CE-CCB212D8E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16048B4-B45D-44FA-BE9C-3E05C2AEE1D7}"/>
              </a:ext>
            </a:extLst>
          </p:cNvPr>
          <p:cNvSpPr/>
          <p:nvPr/>
        </p:nvSpPr>
        <p:spPr>
          <a:xfrm>
            <a:off x="554862" y="5600700"/>
            <a:ext cx="6609426" cy="86660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Sources:</a:t>
            </a:r>
          </a:p>
          <a:p>
            <a:pPr marL="171450" lvl="0" indent="-171450" defTabSz="914400">
              <a:buFont typeface="Arial" panose="020B0604020202020204" pitchFamily="34" charset="0"/>
              <a:buChar char="•"/>
              <a:defRPr/>
            </a:pPr>
            <a:r>
              <a:rPr lang="en-US" sz="1200" dirty="0">
                <a:hlinkClick r:id="rId3"/>
              </a:rPr>
              <a:t>https://calpoison.org/topics/plant</a:t>
            </a:r>
            <a:endParaRPr lang="en-US" sz="1200" dirty="0"/>
          </a:p>
          <a:p>
            <a:pPr marL="171450" lvl="0" indent="-171450" defTabSz="914400">
              <a:buFont typeface="Arial" panose="020B0604020202020204" pitchFamily="34" charset="0"/>
              <a:buChar char="•"/>
              <a:defRPr/>
            </a:pPr>
            <a:r>
              <a:rPr lang="en-US" sz="1200" dirty="0">
                <a:hlinkClick r:id="rId4"/>
              </a:rPr>
              <a:t>https://www.cdc.gov/niosh/topics/plants/symptoms.html</a:t>
            </a:r>
            <a:endParaRPr lang="en-US" sz="1200" dirty="0"/>
          </a:p>
          <a:p>
            <a:pPr marL="171450" lvl="0" indent="-171450" defTabSz="914400">
              <a:buFont typeface="Arial" panose="020B0604020202020204" pitchFamily="34" charset="0"/>
              <a:buChar char="•"/>
              <a:defRPr/>
            </a:pPr>
            <a:r>
              <a:rPr lang="en-US" sz="1200" dirty="0">
                <a:hlinkClick r:id="rId5"/>
              </a:rPr>
              <a:t>http://www.healthofchildren.com/P/Poisoning.html</a:t>
            </a:r>
            <a:endParaRPr lang="en-US" sz="1200" dirty="0"/>
          </a:p>
        </p:txBody>
      </p:sp>
      <p:sp>
        <p:nvSpPr>
          <p:cNvPr id="9" name="TextBox 8">
            <a:extLst>
              <a:ext uri="{FF2B5EF4-FFF2-40B4-BE49-F238E27FC236}">
                <a16:creationId xmlns:a16="http://schemas.microsoft.com/office/drawing/2014/main" id="{D2753D83-06AF-4426-A06F-967ECDAAC851}"/>
              </a:ext>
            </a:extLst>
          </p:cNvPr>
          <p:cNvSpPr txBox="1"/>
          <p:nvPr/>
        </p:nvSpPr>
        <p:spPr>
          <a:xfrm rot="16200000">
            <a:off x="7019778" y="1624121"/>
            <a:ext cx="3146350" cy="307777"/>
          </a:xfrm>
          <a:prstGeom prst="rect">
            <a:avLst/>
          </a:prstGeom>
          <a:noFill/>
        </p:spPr>
        <p:txBody>
          <a:bodyPr wrap="square" rtlCol="0">
            <a:spAutoFit/>
          </a:bodyPr>
          <a:lstStyle/>
          <a:p>
            <a:pPr algn="ctr"/>
            <a:r>
              <a:rPr lang="en-US" sz="1400" dirty="0">
                <a:solidFill>
                  <a:schemeClr val="bg1"/>
                </a:solidFill>
              </a:rPr>
              <a:t>African Iris, a nontoxic plant.</a:t>
            </a:r>
          </a:p>
        </p:txBody>
      </p:sp>
      <p:pic>
        <p:nvPicPr>
          <p:cNvPr id="6" name="Picture 5">
            <a:hlinkClick r:id="rId6"/>
            <a:extLst>
              <a:ext uri="{FF2B5EF4-FFF2-40B4-BE49-F238E27FC236}">
                <a16:creationId xmlns:a16="http://schemas.microsoft.com/office/drawing/2014/main" id="{53AD8399-8491-45A4-A474-98C6A6CE219B}"/>
              </a:ext>
            </a:extLst>
          </p:cNvPr>
          <p:cNvPicPr>
            <a:picLocks noChangeAspect="1"/>
          </p:cNvPicPr>
          <p:nvPr/>
        </p:nvPicPr>
        <p:blipFill>
          <a:blip r:embed="rId7"/>
          <a:stretch>
            <a:fillRect/>
          </a:stretch>
        </p:blipFill>
        <p:spPr>
          <a:xfrm>
            <a:off x="8746842" y="289431"/>
            <a:ext cx="3117407" cy="3117407"/>
          </a:xfrm>
          <a:prstGeom prst="rect">
            <a:avLst/>
          </a:prstGeom>
        </p:spPr>
      </p:pic>
      <p:pic>
        <p:nvPicPr>
          <p:cNvPr id="8" name="Picture 7">
            <a:hlinkClick r:id="rId8"/>
            <a:extLst>
              <a:ext uri="{FF2B5EF4-FFF2-40B4-BE49-F238E27FC236}">
                <a16:creationId xmlns:a16="http://schemas.microsoft.com/office/drawing/2014/main" id="{E358C253-7E9E-4CD8-BE60-8776E1A68E21}"/>
              </a:ext>
            </a:extLst>
          </p:cNvPr>
          <p:cNvPicPr>
            <a:picLocks noChangeAspect="1"/>
          </p:cNvPicPr>
          <p:nvPr/>
        </p:nvPicPr>
        <p:blipFill rotWithShape="1">
          <a:blip r:embed="rId9"/>
          <a:srcRect l="470" r="24736"/>
          <a:stretch/>
        </p:blipFill>
        <p:spPr>
          <a:xfrm>
            <a:off x="8746842" y="3452429"/>
            <a:ext cx="3117407" cy="3106508"/>
          </a:xfrm>
          <a:prstGeom prst="rect">
            <a:avLst/>
          </a:prstGeom>
        </p:spPr>
      </p:pic>
      <p:sp>
        <p:nvSpPr>
          <p:cNvPr id="12" name="TextBox 11">
            <a:extLst>
              <a:ext uri="{FF2B5EF4-FFF2-40B4-BE49-F238E27FC236}">
                <a16:creationId xmlns:a16="http://schemas.microsoft.com/office/drawing/2014/main" id="{48001E78-1178-4E1C-A5A8-B88314A0EBC5}"/>
              </a:ext>
            </a:extLst>
          </p:cNvPr>
          <p:cNvSpPr txBox="1"/>
          <p:nvPr/>
        </p:nvSpPr>
        <p:spPr>
          <a:xfrm rot="16200000">
            <a:off x="7019776" y="4740240"/>
            <a:ext cx="3146350" cy="307777"/>
          </a:xfrm>
          <a:prstGeom prst="rect">
            <a:avLst/>
          </a:prstGeom>
          <a:noFill/>
        </p:spPr>
        <p:txBody>
          <a:bodyPr wrap="square" rtlCol="0">
            <a:spAutoFit/>
          </a:bodyPr>
          <a:lstStyle/>
          <a:p>
            <a:pPr algn="ctr"/>
            <a:r>
              <a:rPr lang="en-US" sz="1400" dirty="0">
                <a:solidFill>
                  <a:schemeClr val="bg1"/>
                </a:solidFill>
              </a:rPr>
              <a:t>Calla Lily, a poisonous plant.</a:t>
            </a:r>
          </a:p>
        </p:txBody>
      </p:sp>
    </p:spTree>
    <p:extLst>
      <p:ext uri="{BB962C8B-B14F-4D97-AF65-F5344CB8AC3E}">
        <p14:creationId xmlns:p14="http://schemas.microsoft.com/office/powerpoint/2010/main" val="399698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F43F-64B8-441C-B8CC-7834209E5D4C}"/>
              </a:ext>
            </a:extLst>
          </p:cNvPr>
          <p:cNvSpPr>
            <a:spLocks noGrp="1"/>
          </p:cNvSpPr>
          <p:nvPr>
            <p:ph type="title"/>
          </p:nvPr>
        </p:nvSpPr>
        <p:spPr>
          <a:xfrm>
            <a:off x="2420171" y="140294"/>
            <a:ext cx="7351658" cy="1356360"/>
          </a:xfrm>
        </p:spPr>
        <p:txBody>
          <a:bodyPr vert="horz" lIns="91440" tIns="45720" rIns="91440" bIns="45720" rtlCol="0" anchor="ctr">
            <a:normAutofit/>
          </a:bodyPr>
          <a:lstStyle/>
          <a:p>
            <a:r>
              <a:rPr lang="en-US" b="1" dirty="0"/>
              <a:t>Poisonous Plants: </a:t>
            </a:r>
            <a:r>
              <a:rPr lang="en-US" i="1" dirty="0"/>
              <a:t>Prevention</a:t>
            </a:r>
          </a:p>
        </p:txBody>
      </p:sp>
      <p:pic>
        <p:nvPicPr>
          <p:cNvPr id="2050" name="Picture 2" descr="poisonous plant tips prevention">
            <a:hlinkClick r:id="rId3"/>
            <a:extLst>
              <a:ext uri="{FF2B5EF4-FFF2-40B4-BE49-F238E27FC236}">
                <a16:creationId xmlns:a16="http://schemas.microsoft.com/office/drawing/2014/main" id="{2C2FAFF4-0742-47BF-A8B6-66EB6E8130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20171" y="1264414"/>
            <a:ext cx="7351658" cy="4778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6AC56D-1A20-440F-8ACD-D631FD4C14B2}"/>
              </a:ext>
            </a:extLst>
          </p:cNvPr>
          <p:cNvSpPr txBox="1"/>
          <p:nvPr/>
        </p:nvSpPr>
        <p:spPr>
          <a:xfrm>
            <a:off x="2599941" y="6220432"/>
            <a:ext cx="6992118" cy="363924"/>
          </a:xfrm>
          <a:prstGeom prst="rect">
            <a:avLst/>
          </a:prstGeom>
        </p:spPr>
        <p:txBody>
          <a:bodyPr vert="horz" lIns="91440" tIns="45720" rIns="91440" bIns="45720" rtlCol="0">
            <a:normAutofit/>
          </a:bodyPr>
          <a:lstStyle/>
          <a:p>
            <a:pPr lvl="0" algn="just" defTabSz="914400">
              <a:defRPr/>
            </a:pPr>
            <a:r>
              <a:rPr lang="en-US" sz="1600" dirty="0"/>
              <a:t>Source: </a:t>
            </a:r>
            <a:r>
              <a:rPr lang="en-US" sz="1600" dirty="0">
                <a:hlinkClick r:id="rId3"/>
              </a:rPr>
              <a:t>https://www.greenbelly.co/pages/poisonous-plants-identification-guide</a:t>
            </a:r>
            <a:endParaRPr lang="en-US" sz="1600" dirty="0"/>
          </a:p>
        </p:txBody>
      </p:sp>
    </p:spTree>
    <p:extLst>
      <p:ext uri="{BB962C8B-B14F-4D97-AF65-F5344CB8AC3E}">
        <p14:creationId xmlns:p14="http://schemas.microsoft.com/office/powerpoint/2010/main" val="279842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9302A2-2174-40D3-AA0D-3C941BE2F810}"/>
              </a:ext>
            </a:extLst>
          </p:cNvPr>
          <p:cNvSpPr>
            <a:spLocks noGrp="1"/>
          </p:cNvSpPr>
          <p:nvPr>
            <p:ph type="title"/>
          </p:nvPr>
        </p:nvSpPr>
        <p:spPr>
          <a:xfrm>
            <a:off x="4778911" y="420758"/>
            <a:ext cx="6891408" cy="1275117"/>
          </a:xfrm>
        </p:spPr>
        <p:txBody>
          <a:bodyPr>
            <a:noAutofit/>
          </a:bodyPr>
          <a:lstStyle/>
          <a:p>
            <a:pPr algn="ctr"/>
            <a:r>
              <a:rPr lang="en-US" b="1" dirty="0">
                <a:solidFill>
                  <a:srgbClr val="FFFFFF"/>
                </a:solidFill>
              </a:rPr>
              <a:t>Poisons Outside the Home: </a:t>
            </a:r>
            <a:r>
              <a:rPr lang="en-US" i="1" dirty="0">
                <a:solidFill>
                  <a:srgbClr val="FFFFFF"/>
                </a:solidFill>
              </a:rPr>
              <a:t>Seasonal Hazards</a:t>
            </a:r>
            <a:endParaRPr lang="en-US" b="1" dirty="0">
              <a:solidFill>
                <a:srgbClr val="FFFFFF"/>
              </a:solidFill>
            </a:endParaRP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AB4A0E0-2704-4EF0-9E9A-47408B3589B3}"/>
              </a:ext>
            </a:extLst>
          </p:cNvPr>
          <p:cNvSpPr/>
          <p:nvPr/>
        </p:nvSpPr>
        <p:spPr>
          <a:xfrm>
            <a:off x="6350798" y="5932301"/>
            <a:ext cx="3747635" cy="34567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Source: </a:t>
            </a:r>
            <a:r>
              <a:rPr lang="en-US" sz="1200" dirty="0">
                <a:hlinkClick r:id="rId3"/>
              </a:rPr>
              <a:t>https://poisonhelp.hrsa.gov/resources/toolkits</a:t>
            </a:r>
            <a:endParaRPr lang="en-US" sz="1200" dirty="0"/>
          </a:p>
        </p:txBody>
      </p:sp>
      <p:pic>
        <p:nvPicPr>
          <p:cNvPr id="15" name="Picture 14" descr="A picture containing text, drawing&#10;&#10;Description automatically generated">
            <a:hlinkClick r:id="rId4"/>
            <a:extLst>
              <a:ext uri="{FF2B5EF4-FFF2-40B4-BE49-F238E27FC236}">
                <a16:creationId xmlns:a16="http://schemas.microsoft.com/office/drawing/2014/main" id="{6E2CD26F-9E4C-478B-89F0-578F94D41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745" y="315420"/>
            <a:ext cx="3591492" cy="6234778"/>
          </a:xfrm>
          <a:prstGeom prst="rect">
            <a:avLst/>
          </a:prstGeom>
        </p:spPr>
      </p:pic>
      <p:graphicFrame>
        <p:nvGraphicFramePr>
          <p:cNvPr id="3" name="Table 3">
            <a:extLst>
              <a:ext uri="{FF2B5EF4-FFF2-40B4-BE49-F238E27FC236}">
                <a16:creationId xmlns:a16="http://schemas.microsoft.com/office/drawing/2014/main" id="{A4DEEE3D-73A0-49F9-8760-C83CE376B6B6}"/>
              </a:ext>
            </a:extLst>
          </p:cNvPr>
          <p:cNvGraphicFramePr>
            <a:graphicFrameLocks noGrp="1"/>
          </p:cNvGraphicFramePr>
          <p:nvPr>
            <p:extLst>
              <p:ext uri="{D42A27DB-BD31-4B8C-83A1-F6EECF244321}">
                <p14:modId xmlns:p14="http://schemas.microsoft.com/office/powerpoint/2010/main" val="121647933"/>
              </p:ext>
            </p:extLst>
          </p:nvPr>
        </p:nvGraphicFramePr>
        <p:xfrm>
          <a:off x="4948915" y="1939715"/>
          <a:ext cx="6551400" cy="3048000"/>
        </p:xfrm>
        <a:graphic>
          <a:graphicData uri="http://schemas.openxmlformats.org/drawingml/2006/table">
            <a:tbl>
              <a:tblPr firstRow="1" bandRow="1">
                <a:tableStyleId>{5C22544A-7EE6-4342-B048-85BDC9FD1C3A}</a:tableStyleId>
              </a:tblPr>
              <a:tblGrid>
                <a:gridCol w="3247495">
                  <a:extLst>
                    <a:ext uri="{9D8B030D-6E8A-4147-A177-3AD203B41FA5}">
                      <a16:colId xmlns:a16="http://schemas.microsoft.com/office/drawing/2014/main" val="2514231041"/>
                    </a:ext>
                  </a:extLst>
                </a:gridCol>
                <a:gridCol w="3303905">
                  <a:extLst>
                    <a:ext uri="{9D8B030D-6E8A-4147-A177-3AD203B41FA5}">
                      <a16:colId xmlns:a16="http://schemas.microsoft.com/office/drawing/2014/main" val="3885269098"/>
                    </a:ext>
                  </a:extLst>
                </a:gridCol>
              </a:tblGrid>
              <a:tr h="222318">
                <a:tc>
                  <a:txBody>
                    <a:bodyPr/>
                    <a:lstStyle/>
                    <a:p>
                      <a:pPr marL="0" indent="0">
                        <a:buNone/>
                      </a:pPr>
                      <a:r>
                        <a:rPr lang="en-US" sz="2400" b="1" dirty="0">
                          <a:solidFill>
                            <a:schemeClr val="tx1"/>
                          </a:solidFill>
                        </a:rPr>
                        <a:t>Summer</a:t>
                      </a:r>
                    </a:p>
                    <a:p>
                      <a:pPr>
                        <a:buClr>
                          <a:schemeClr val="tx1"/>
                        </a:buClr>
                        <a:buFont typeface="Wingdings" panose="05000000000000000000" pitchFamily="2" charset="2"/>
                        <a:buChar char="v"/>
                      </a:pPr>
                      <a:r>
                        <a:rPr lang="en-US" sz="2000" dirty="0">
                          <a:solidFill>
                            <a:schemeClr val="tx1"/>
                          </a:solidFill>
                        </a:rPr>
                        <a:t>Bites and stings</a:t>
                      </a:r>
                    </a:p>
                    <a:p>
                      <a:pPr>
                        <a:buClr>
                          <a:schemeClr val="tx1"/>
                        </a:buClr>
                        <a:buFont typeface="Wingdings" panose="05000000000000000000" pitchFamily="2" charset="2"/>
                        <a:buChar char="v"/>
                      </a:pPr>
                      <a:r>
                        <a:rPr lang="en-US" sz="2000" dirty="0">
                          <a:solidFill>
                            <a:schemeClr val="tx1"/>
                          </a:solidFill>
                        </a:rPr>
                        <a:t>Lamp oil and lighter fluid</a:t>
                      </a:r>
                    </a:p>
                    <a:p>
                      <a:pPr>
                        <a:buClr>
                          <a:schemeClr val="tx1"/>
                        </a:buClr>
                        <a:buFont typeface="Wingdings" panose="05000000000000000000" pitchFamily="2" charset="2"/>
                        <a:buChar char="v"/>
                      </a:pPr>
                      <a:r>
                        <a:rPr lang="en-US" sz="2000" dirty="0">
                          <a:solidFill>
                            <a:schemeClr val="tx1"/>
                          </a:solidFill>
                        </a:rPr>
                        <a:t>Fireworks</a:t>
                      </a:r>
                    </a:p>
                    <a:p>
                      <a:pPr>
                        <a:buClr>
                          <a:schemeClr val="tx1"/>
                        </a:buClr>
                        <a:buFont typeface="Wingdings" panose="05000000000000000000" pitchFamily="2" charset="2"/>
                        <a:buChar char="v"/>
                      </a:pPr>
                      <a:r>
                        <a:rPr lang="en-US" sz="2000" dirty="0">
                          <a:solidFill>
                            <a:schemeClr val="tx1"/>
                          </a:solidFill>
                        </a:rPr>
                        <a:t>Insect spray or lotion</a:t>
                      </a:r>
                      <a:endParaRPr lang="en-US" sz="2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Font typeface="Corbel" pitchFamily="34" charset="0"/>
                        <a:buNone/>
                      </a:pPr>
                      <a:r>
                        <a:rPr lang="en-US" sz="2400" b="1" dirty="0">
                          <a:solidFill>
                            <a:schemeClr val="tx1"/>
                          </a:solidFill>
                        </a:rPr>
                        <a:t>Winter</a:t>
                      </a:r>
                    </a:p>
                    <a:p>
                      <a:pPr>
                        <a:buClr>
                          <a:schemeClr val="tx1"/>
                        </a:buClr>
                        <a:buFont typeface="Wingdings" panose="05000000000000000000" pitchFamily="2" charset="2"/>
                        <a:buChar char="v"/>
                      </a:pPr>
                      <a:r>
                        <a:rPr lang="en-US" sz="2000" b="0" dirty="0">
                          <a:solidFill>
                            <a:schemeClr val="tx1"/>
                          </a:solidFill>
                        </a:rPr>
                        <a:t>Holiday décor</a:t>
                      </a:r>
                    </a:p>
                    <a:p>
                      <a:pPr>
                        <a:buClr>
                          <a:schemeClr val="tx1"/>
                        </a:buClr>
                        <a:buFont typeface="Wingdings" panose="05000000000000000000" pitchFamily="2" charset="2"/>
                        <a:buChar char="v"/>
                      </a:pPr>
                      <a:r>
                        <a:rPr lang="en-US" sz="2000" b="0" dirty="0">
                          <a:solidFill>
                            <a:schemeClr val="tx1"/>
                          </a:solidFill>
                        </a:rPr>
                        <a:t>Antifreeze</a:t>
                      </a:r>
                    </a:p>
                    <a:p>
                      <a:pPr>
                        <a:buClr>
                          <a:schemeClr val="tx1"/>
                        </a:buClr>
                        <a:buFont typeface="Wingdings" panose="05000000000000000000" pitchFamily="2" charset="2"/>
                        <a:buChar char="v"/>
                      </a:pPr>
                      <a:r>
                        <a:rPr lang="en-US" sz="2000" b="0" dirty="0">
                          <a:solidFill>
                            <a:schemeClr val="tx1"/>
                          </a:solidFill>
                        </a:rPr>
                        <a:t>Mercury (in thermometers)</a:t>
                      </a:r>
                    </a:p>
                    <a:p>
                      <a:pPr>
                        <a:buClr>
                          <a:schemeClr val="tx1"/>
                        </a:buClr>
                        <a:buFont typeface="Wingdings" panose="05000000000000000000" pitchFamily="2" charset="2"/>
                        <a:buChar char="v"/>
                      </a:pPr>
                      <a:r>
                        <a:rPr lang="en-US" sz="2000" b="0" dirty="0">
                          <a:solidFill>
                            <a:schemeClr val="tx1"/>
                          </a:solidFill>
                        </a:rPr>
                        <a:t>Carbon monoxide</a:t>
                      </a:r>
                    </a:p>
                    <a:p>
                      <a:pPr>
                        <a:buClr>
                          <a:schemeClr val="tx1"/>
                        </a:buClr>
                        <a:buFont typeface="Wingdings" panose="05000000000000000000" pitchFamily="2" charset="2"/>
                        <a:buChar char="v"/>
                      </a:pPr>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5865660"/>
                  </a:ext>
                </a:extLst>
              </a:tr>
              <a:tr h="370840">
                <a:tc>
                  <a:txBody>
                    <a:bodyPr/>
                    <a:lstStyle/>
                    <a:p>
                      <a:pPr marL="0" indent="0">
                        <a:buNone/>
                      </a:pPr>
                      <a:r>
                        <a:rPr lang="en-US" sz="2400" b="1" dirty="0">
                          <a:solidFill>
                            <a:schemeClr val="tx1"/>
                          </a:solidFill>
                        </a:rPr>
                        <a:t>Spring</a:t>
                      </a:r>
                    </a:p>
                    <a:p>
                      <a:pPr>
                        <a:buClr>
                          <a:schemeClr val="tx1"/>
                        </a:buClr>
                        <a:buFont typeface="Wingdings" panose="05000000000000000000" pitchFamily="2" charset="2"/>
                        <a:buChar char="v"/>
                      </a:pPr>
                      <a:r>
                        <a:rPr lang="en-US" sz="2000" b="0" dirty="0">
                          <a:solidFill>
                            <a:schemeClr val="tx1"/>
                          </a:solidFill>
                        </a:rPr>
                        <a:t>Pesticides</a:t>
                      </a:r>
                    </a:p>
                    <a:p>
                      <a:pPr>
                        <a:buClr>
                          <a:schemeClr val="tx1"/>
                        </a:buClr>
                        <a:buFont typeface="Wingdings" panose="05000000000000000000" pitchFamily="2" charset="2"/>
                        <a:buChar char="v"/>
                      </a:pPr>
                      <a:r>
                        <a:rPr lang="en-US" sz="2000" b="0" dirty="0">
                          <a:solidFill>
                            <a:schemeClr val="tx1"/>
                          </a:solidFill>
                        </a:rPr>
                        <a:t>Mushrooms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 typeface="Corbel" pitchFamily="34" charset="0"/>
                        <a:buNone/>
                      </a:pPr>
                      <a:r>
                        <a:rPr lang="en-US" sz="2400" b="1" dirty="0">
                          <a:solidFill>
                            <a:schemeClr val="tx1"/>
                          </a:solidFill>
                        </a:rPr>
                        <a:t>Fall</a:t>
                      </a:r>
                    </a:p>
                    <a:p>
                      <a:pPr>
                        <a:buClr>
                          <a:schemeClr val="tx1"/>
                        </a:buClr>
                        <a:buFont typeface="Wingdings" panose="05000000000000000000" pitchFamily="2" charset="2"/>
                        <a:buChar char="v"/>
                      </a:pPr>
                      <a:r>
                        <a:rPr lang="en-US" sz="2000" dirty="0">
                          <a:solidFill>
                            <a:schemeClr val="tx1"/>
                          </a:solidFill>
                        </a:rPr>
                        <a:t>Berries</a:t>
                      </a:r>
                    </a:p>
                    <a:p>
                      <a:pPr>
                        <a:buClr>
                          <a:schemeClr val="tx1"/>
                        </a:buClr>
                        <a:buFont typeface="Wingdings" panose="05000000000000000000" pitchFamily="2" charset="2"/>
                        <a:buChar char="v"/>
                      </a:pPr>
                      <a:r>
                        <a:rPr lang="en-US" sz="2000" dirty="0">
                          <a:solidFill>
                            <a:schemeClr val="tx1"/>
                          </a:solidFill>
                        </a:rPr>
                        <a:t>Back-to-School items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9712071"/>
                  </a:ext>
                </a:extLst>
              </a:tr>
            </a:tbl>
          </a:graphicData>
        </a:graphic>
      </p:graphicFrame>
    </p:spTree>
    <p:extLst>
      <p:ext uri="{BB962C8B-B14F-4D97-AF65-F5344CB8AC3E}">
        <p14:creationId xmlns:p14="http://schemas.microsoft.com/office/powerpoint/2010/main" val="19367916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985AB1-54F5-4AD5-9EC4-7A61FC6F936F}"/>
              </a:ext>
            </a:extLst>
          </p:cNvPr>
          <p:cNvSpPr>
            <a:spLocks noGrp="1"/>
          </p:cNvSpPr>
          <p:nvPr>
            <p:ph type="title"/>
          </p:nvPr>
        </p:nvSpPr>
        <p:spPr>
          <a:xfrm>
            <a:off x="1158239" y="230181"/>
            <a:ext cx="9875520" cy="1024643"/>
          </a:xfrm>
        </p:spPr>
        <p:txBody>
          <a:bodyPr>
            <a:normAutofit/>
          </a:bodyPr>
          <a:lstStyle/>
          <a:p>
            <a:pPr algn="ctr"/>
            <a:r>
              <a:rPr lang="en-US" b="1" dirty="0"/>
              <a:t>Seasonal Hazards: </a:t>
            </a:r>
            <a:r>
              <a:rPr lang="en-US" i="1" dirty="0"/>
              <a:t>Prevention</a:t>
            </a:r>
          </a:p>
        </p:txBody>
      </p:sp>
      <p:pic>
        <p:nvPicPr>
          <p:cNvPr id="8" name="Picture 2" descr="Seasonal Poisoning Hazards | Oregon Poison Center">
            <a:extLst>
              <a:ext uri="{FF2B5EF4-FFF2-40B4-BE49-F238E27FC236}">
                <a16:creationId xmlns:a16="http://schemas.microsoft.com/office/drawing/2014/main" id="{1398C3DF-E3AA-480F-88D7-1BC3C2B41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889"/>
          <a:stretch/>
        </p:blipFill>
        <p:spPr bwMode="auto">
          <a:xfrm>
            <a:off x="2005806" y="1067247"/>
            <a:ext cx="8180387" cy="5219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4803F2A-9112-4399-84EC-CA447E8AA848}"/>
              </a:ext>
            </a:extLst>
          </p:cNvPr>
          <p:cNvSpPr txBox="1"/>
          <p:nvPr/>
        </p:nvSpPr>
        <p:spPr>
          <a:xfrm>
            <a:off x="2599940" y="6344544"/>
            <a:ext cx="6992118" cy="363924"/>
          </a:xfrm>
          <a:prstGeom prst="rect">
            <a:avLst/>
          </a:prstGeom>
        </p:spPr>
        <p:txBody>
          <a:bodyPr vert="horz" lIns="91440" tIns="45720" rIns="91440" bIns="45720" rtlCol="0">
            <a:normAutofit fontScale="92500"/>
          </a:bodyPr>
          <a:lstStyle/>
          <a:p>
            <a:pPr lvl="0" algn="just" defTabSz="914400">
              <a:defRPr/>
            </a:pPr>
            <a:r>
              <a:rPr lang="en-US" sz="1600" dirty="0"/>
              <a:t>Source: </a:t>
            </a:r>
            <a:r>
              <a:rPr lang="en-US" sz="1600" dirty="0">
                <a:hlinkClick r:id="rId4"/>
              </a:rPr>
              <a:t>https://www.ohsu.edu/oregon-poison-center/seasonal-poisoning-hazards</a:t>
            </a:r>
            <a:r>
              <a:rPr lang="en-US" sz="1600" dirty="0"/>
              <a:t> </a:t>
            </a:r>
          </a:p>
        </p:txBody>
      </p:sp>
    </p:spTree>
    <p:extLst>
      <p:ext uri="{BB962C8B-B14F-4D97-AF65-F5344CB8AC3E}">
        <p14:creationId xmlns:p14="http://schemas.microsoft.com/office/powerpoint/2010/main" val="263773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580D6C-07C6-4B81-85C2-81FAF331C6DB}"/>
              </a:ext>
            </a:extLst>
          </p:cNvPr>
          <p:cNvSpPr>
            <a:spLocks noGrp="1"/>
          </p:cNvSpPr>
          <p:nvPr>
            <p:ph type="title"/>
          </p:nvPr>
        </p:nvSpPr>
        <p:spPr>
          <a:xfrm>
            <a:off x="661855" y="696686"/>
            <a:ext cx="3570511" cy="5399314"/>
          </a:xfrm>
        </p:spPr>
        <p:txBody>
          <a:bodyPr>
            <a:normAutofit/>
          </a:bodyPr>
          <a:lstStyle/>
          <a:p>
            <a:pPr algn="ctr"/>
            <a:r>
              <a:rPr lang="en-US" b="1" dirty="0">
                <a:solidFill>
                  <a:srgbClr val="FFFFFF"/>
                </a:solidFill>
              </a:rPr>
              <a:t>What to do if your child is poisoned</a:t>
            </a: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F85573-3659-439F-B998-68A17D664CAA}"/>
              </a:ext>
            </a:extLst>
          </p:cNvPr>
          <p:cNvSpPr>
            <a:spLocks noGrp="1"/>
          </p:cNvSpPr>
          <p:nvPr>
            <p:ph idx="1"/>
          </p:nvPr>
        </p:nvSpPr>
        <p:spPr>
          <a:xfrm>
            <a:off x="5125296" y="329441"/>
            <a:ext cx="6359029" cy="5950038"/>
          </a:xfrm>
        </p:spPr>
        <p:txBody>
          <a:bodyPr anchor="ctr">
            <a:noAutofit/>
          </a:bodyPr>
          <a:lstStyle/>
          <a:p>
            <a:pPr marL="342900" indent="-342900">
              <a:buClr>
                <a:schemeClr val="tx1"/>
              </a:buClr>
            </a:pPr>
            <a:r>
              <a:rPr lang="en-US" sz="2800" b="1" dirty="0">
                <a:solidFill>
                  <a:schemeClr val="tx1"/>
                </a:solidFill>
              </a:rPr>
              <a:t>Call 911 </a:t>
            </a:r>
            <a:r>
              <a:rPr lang="en-US" sz="2800" dirty="0">
                <a:solidFill>
                  <a:schemeClr val="tx1"/>
                </a:solidFill>
              </a:rPr>
              <a:t>if the individual is unconscious, convulsing, or struggling to breathe</a:t>
            </a:r>
          </a:p>
          <a:p>
            <a:pPr marL="342900" indent="-342900">
              <a:buClr>
                <a:schemeClr val="tx1"/>
              </a:buClr>
            </a:pPr>
            <a:r>
              <a:rPr lang="en-US" sz="2800" dirty="0">
                <a:solidFill>
                  <a:schemeClr val="tx1"/>
                </a:solidFill>
              </a:rPr>
              <a:t>Otherwise:</a:t>
            </a:r>
          </a:p>
          <a:p>
            <a:pPr marL="571500" lvl="1" indent="-342900">
              <a:buClr>
                <a:schemeClr val="tx1"/>
              </a:buClr>
            </a:pPr>
            <a:r>
              <a:rPr lang="en-US" sz="2400" dirty="0">
                <a:solidFill>
                  <a:schemeClr val="tx1"/>
                </a:solidFill>
              </a:rPr>
              <a:t>Call the </a:t>
            </a:r>
            <a:r>
              <a:rPr lang="en-US" sz="2400" b="1" dirty="0">
                <a:solidFill>
                  <a:schemeClr val="tx1"/>
                </a:solidFill>
              </a:rPr>
              <a:t>California Poison Control Center </a:t>
            </a:r>
            <a:r>
              <a:rPr lang="en-US" sz="2400" dirty="0">
                <a:solidFill>
                  <a:schemeClr val="tx1"/>
                </a:solidFill>
              </a:rPr>
              <a:t>at 1-800-222-1222 OR </a:t>
            </a:r>
          </a:p>
          <a:p>
            <a:pPr marL="571500" lvl="1" indent="-342900">
              <a:buClr>
                <a:schemeClr val="tx1"/>
              </a:buClr>
            </a:pPr>
            <a:r>
              <a:rPr lang="en-US" sz="2400" dirty="0">
                <a:solidFill>
                  <a:schemeClr val="tx1"/>
                </a:solidFill>
              </a:rPr>
              <a:t>Report the incident using </a:t>
            </a:r>
            <a:r>
              <a:rPr lang="en-US" sz="2400" b="1" dirty="0">
                <a:solidFill>
                  <a:schemeClr val="tx1"/>
                </a:solidFill>
                <a:hlinkClick r:id="rId3"/>
              </a:rPr>
              <a:t>webPOISONCONTROL</a:t>
            </a:r>
            <a:endParaRPr lang="en-US" sz="2400" b="1" dirty="0">
              <a:solidFill>
                <a:schemeClr val="tx1"/>
              </a:solidFill>
            </a:endParaRPr>
          </a:p>
          <a:p>
            <a:pPr marL="342900" indent="-342900">
              <a:buClr>
                <a:schemeClr val="tx1"/>
              </a:buClr>
            </a:pPr>
            <a:r>
              <a:rPr lang="en-US" sz="2800" dirty="0">
                <a:solidFill>
                  <a:schemeClr val="tx1"/>
                </a:solidFill>
              </a:rPr>
              <a:t>Follow the proper procedures for:</a:t>
            </a:r>
          </a:p>
          <a:p>
            <a:pPr marL="571500" lvl="1" indent="-342900">
              <a:buClr>
                <a:schemeClr val="tx1"/>
              </a:buClr>
            </a:pPr>
            <a:r>
              <a:rPr lang="en-US" sz="2400" dirty="0">
                <a:solidFill>
                  <a:schemeClr val="tx1"/>
                </a:solidFill>
              </a:rPr>
              <a:t>Eye contact</a:t>
            </a:r>
          </a:p>
          <a:p>
            <a:pPr marL="571500" lvl="1" indent="-342900">
              <a:buClr>
                <a:schemeClr val="tx1"/>
              </a:buClr>
            </a:pPr>
            <a:r>
              <a:rPr lang="en-US" sz="2400" dirty="0">
                <a:solidFill>
                  <a:schemeClr val="tx1"/>
                </a:solidFill>
              </a:rPr>
              <a:t>Swallowed medicine</a:t>
            </a:r>
          </a:p>
          <a:p>
            <a:pPr marL="571500" lvl="1" indent="-342900">
              <a:buClr>
                <a:schemeClr val="tx1"/>
              </a:buClr>
            </a:pPr>
            <a:r>
              <a:rPr lang="en-US" sz="2400" dirty="0">
                <a:solidFill>
                  <a:schemeClr val="tx1"/>
                </a:solidFill>
              </a:rPr>
              <a:t>Skin contact</a:t>
            </a:r>
          </a:p>
          <a:p>
            <a:pPr marL="571500" lvl="1" indent="-342900">
              <a:buClr>
                <a:schemeClr val="tx1"/>
              </a:buClr>
            </a:pPr>
            <a:r>
              <a:rPr lang="en-US" sz="2400" dirty="0">
                <a:solidFill>
                  <a:schemeClr val="tx1"/>
                </a:solidFill>
              </a:rPr>
              <a:t>Chemical or household products</a:t>
            </a:r>
          </a:p>
          <a:p>
            <a:pPr marL="571500" lvl="1" indent="-342900">
              <a:buClr>
                <a:schemeClr val="tx1"/>
              </a:buClr>
            </a:pPr>
            <a:r>
              <a:rPr lang="en-US" sz="2400" dirty="0">
                <a:solidFill>
                  <a:schemeClr val="tx1"/>
                </a:solidFill>
              </a:rPr>
              <a:t>Inhaled products</a:t>
            </a:r>
          </a:p>
        </p:txBody>
      </p:sp>
      <p:sp>
        <p:nvSpPr>
          <p:cNvPr id="7" name="Rectangle 6">
            <a:extLst>
              <a:ext uri="{FF2B5EF4-FFF2-40B4-BE49-F238E27FC236}">
                <a16:creationId xmlns:a16="http://schemas.microsoft.com/office/drawing/2014/main" id="{65151F95-26AD-48D3-8C5A-9BDA1CEDE77F}"/>
              </a:ext>
            </a:extLst>
          </p:cNvPr>
          <p:cNvSpPr/>
          <p:nvPr/>
        </p:nvSpPr>
        <p:spPr>
          <a:xfrm>
            <a:off x="6927836" y="6182889"/>
            <a:ext cx="2753950" cy="34567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Source: </a:t>
            </a:r>
            <a:r>
              <a:rPr lang="en-US" sz="1200" dirty="0">
                <a:hlinkClick r:id="rId4"/>
              </a:rPr>
              <a:t>https://calpoison.org/emergency</a:t>
            </a:r>
            <a:endParaRPr lang="en-US" sz="1200" dirty="0"/>
          </a:p>
        </p:txBody>
      </p:sp>
    </p:spTree>
    <p:extLst>
      <p:ext uri="{BB962C8B-B14F-4D97-AF65-F5344CB8AC3E}">
        <p14:creationId xmlns:p14="http://schemas.microsoft.com/office/powerpoint/2010/main" val="162843262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519F0E-9B53-473C-B214-02ABE204A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F9C20C-DC19-4C7B-9FE2-D958C439250F}"/>
              </a:ext>
            </a:extLst>
          </p:cNvPr>
          <p:cNvSpPr>
            <a:spLocks noGrp="1"/>
          </p:cNvSpPr>
          <p:nvPr>
            <p:ph type="title"/>
          </p:nvPr>
        </p:nvSpPr>
        <p:spPr>
          <a:xfrm>
            <a:off x="1143000" y="4824984"/>
            <a:ext cx="9875520" cy="1356360"/>
          </a:xfrm>
        </p:spPr>
        <p:txBody>
          <a:bodyPr>
            <a:normAutofit/>
          </a:bodyPr>
          <a:lstStyle/>
          <a:p>
            <a:pPr algn="ctr"/>
            <a:r>
              <a:rPr lang="en-US" sz="5400">
                <a:solidFill>
                  <a:srgbClr val="FFFFFF"/>
                </a:solidFill>
              </a:rPr>
              <a:t>Summary</a:t>
            </a:r>
          </a:p>
        </p:txBody>
      </p:sp>
      <p:sp>
        <p:nvSpPr>
          <p:cNvPr id="14" name="Rectangle 13">
            <a:extLst>
              <a:ext uri="{FF2B5EF4-FFF2-40B4-BE49-F238E27FC236}">
                <a16:creationId xmlns:a16="http://schemas.microsoft.com/office/drawing/2014/main" id="{75381F2E-FEDB-4907-90F4-48850ED4A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8A9C7FEF-CC31-414A-A7AF-ED0E87142E61}"/>
              </a:ext>
            </a:extLst>
          </p:cNvPr>
          <p:cNvGraphicFramePr>
            <a:graphicFrameLocks noGrp="1"/>
          </p:cNvGraphicFramePr>
          <p:nvPr>
            <p:ph idx="1"/>
            <p:extLst>
              <p:ext uri="{D42A27DB-BD31-4B8C-83A1-F6EECF244321}">
                <p14:modId xmlns:p14="http://schemas.microsoft.com/office/powerpoint/2010/main" val="1333539480"/>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B91B1E0-099D-46B9-B669-5815998ADBC2}"/>
              </a:ext>
            </a:extLst>
          </p:cNvPr>
          <p:cNvCxnSpPr>
            <a:cxnSpLocks/>
          </p:cNvCxnSpPr>
          <p:nvPr/>
        </p:nvCxnSpPr>
        <p:spPr>
          <a:xfrm>
            <a:off x="3671887" y="5971794"/>
            <a:ext cx="4848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27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5177-E99C-49D7-9F44-15A443BF074E}"/>
              </a:ext>
            </a:extLst>
          </p:cNvPr>
          <p:cNvSpPr>
            <a:spLocks noGrp="1"/>
          </p:cNvSpPr>
          <p:nvPr>
            <p:ph type="title"/>
          </p:nvPr>
        </p:nvSpPr>
        <p:spPr/>
        <p:txBody>
          <a:bodyPr/>
          <a:lstStyle/>
          <a:p>
            <a:r>
              <a:rPr lang="en-US" b="1" dirty="0"/>
              <a:t>Poison Prevention:</a:t>
            </a:r>
            <a:r>
              <a:rPr lang="en-US" dirty="0"/>
              <a:t> </a:t>
            </a:r>
            <a:br>
              <a:rPr lang="en-US" dirty="0"/>
            </a:br>
            <a:r>
              <a:rPr lang="en-US" i="1" dirty="0"/>
              <a:t>Local Resources &amp; Contact Information</a:t>
            </a:r>
          </a:p>
        </p:txBody>
      </p:sp>
      <p:sp>
        <p:nvSpPr>
          <p:cNvPr id="3" name="Content Placeholder 2">
            <a:extLst>
              <a:ext uri="{FF2B5EF4-FFF2-40B4-BE49-F238E27FC236}">
                <a16:creationId xmlns:a16="http://schemas.microsoft.com/office/drawing/2014/main" id="{B65462ED-C261-42D8-909F-F7E2F0D9AB41}"/>
              </a:ext>
            </a:extLst>
          </p:cNvPr>
          <p:cNvSpPr>
            <a:spLocks noGrp="1"/>
          </p:cNvSpPr>
          <p:nvPr>
            <p:ph idx="1"/>
          </p:nvPr>
        </p:nvSpPr>
        <p:spPr>
          <a:xfrm>
            <a:off x="1143000" y="2057400"/>
            <a:ext cx="9872871" cy="2591873"/>
          </a:xfrm>
        </p:spPr>
        <p:txBody>
          <a:bodyPr/>
          <a:lstStyle/>
          <a:p>
            <a:pPr marL="0">
              <a:buFont typeface="Franklin Gothic Book" panose="020B0503020102020204" pitchFamily="34" charset="0"/>
              <a:buNone/>
            </a:pPr>
            <a:r>
              <a:rPr lang="en-US" sz="2400" dirty="0"/>
              <a:t>Community resources near you: </a:t>
            </a:r>
          </a:p>
          <a:p>
            <a:pPr marL="0">
              <a:buFont typeface="Franklin Gothic Book" panose="020B0503020102020204" pitchFamily="34" charset="0"/>
              <a:buNone/>
            </a:pPr>
            <a:r>
              <a:rPr lang="en-US" sz="2400" i="1" dirty="0"/>
              <a:t>[Include county-specific and local resources here]</a:t>
            </a:r>
          </a:p>
          <a:p>
            <a:endParaRPr lang="en-US" dirty="0"/>
          </a:p>
          <a:p>
            <a:endParaRPr lang="en-US" dirty="0"/>
          </a:p>
        </p:txBody>
      </p:sp>
      <p:sp>
        <p:nvSpPr>
          <p:cNvPr id="4" name="TextBox 3">
            <a:extLst>
              <a:ext uri="{FF2B5EF4-FFF2-40B4-BE49-F238E27FC236}">
                <a16:creationId xmlns:a16="http://schemas.microsoft.com/office/drawing/2014/main" id="{7F78B469-BFD6-4B91-92A7-6F57C9AE215F}"/>
              </a:ext>
            </a:extLst>
          </p:cNvPr>
          <p:cNvSpPr txBox="1"/>
          <p:nvPr/>
        </p:nvSpPr>
        <p:spPr>
          <a:xfrm>
            <a:off x="1579573" y="5043482"/>
            <a:ext cx="9281480" cy="1107996"/>
          </a:xfrm>
          <a:prstGeom prst="rect">
            <a:avLst/>
          </a:prstGeom>
          <a:noFill/>
        </p:spPr>
        <p:txBody>
          <a:bodyPr wrap="square" rtlCol="0">
            <a:spAutoFit/>
          </a:bodyPr>
          <a:lstStyle/>
          <a:p>
            <a:pPr algn="ctr"/>
            <a:r>
              <a:rPr lang="en-US" sz="6600" b="1" dirty="0">
                <a:solidFill>
                  <a:schemeClr val="accent1"/>
                </a:solidFill>
              </a:rPr>
              <a:t>Thank you!</a:t>
            </a:r>
          </a:p>
        </p:txBody>
      </p:sp>
    </p:spTree>
    <p:extLst>
      <p:ext uri="{BB962C8B-B14F-4D97-AF65-F5344CB8AC3E}">
        <p14:creationId xmlns:p14="http://schemas.microsoft.com/office/powerpoint/2010/main" val="49738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77FCDF0-3E80-42B7-9874-FC0A76E09F08}"/>
              </a:ext>
            </a:extLst>
          </p:cNvPr>
          <p:cNvSpPr>
            <a:spLocks noGrp="1"/>
          </p:cNvSpPr>
          <p:nvPr>
            <p:ph type="title"/>
          </p:nvPr>
        </p:nvSpPr>
        <p:spPr>
          <a:xfrm>
            <a:off x="1157835" y="465668"/>
            <a:ext cx="9876330" cy="1273982"/>
          </a:xfrm>
        </p:spPr>
        <p:txBody>
          <a:bodyPr vert="horz" lIns="91440" tIns="45720" rIns="91440" bIns="45720" rtlCol="0" anchor="b">
            <a:noAutofit/>
          </a:bodyPr>
          <a:lstStyle/>
          <a:p>
            <a:pPr algn="ctr"/>
            <a:r>
              <a:rPr lang="en-US" b="1" dirty="0"/>
              <a:t>Poison Prevention: </a:t>
            </a:r>
            <a:br>
              <a:rPr lang="en-US" b="1" dirty="0"/>
            </a:br>
            <a:r>
              <a:rPr lang="en-US" i="1" dirty="0"/>
              <a:t>Additional Information</a:t>
            </a:r>
          </a:p>
        </p:txBody>
      </p:sp>
      <p:sp>
        <p:nvSpPr>
          <p:cNvPr id="8" name="Content Placeholder 5">
            <a:extLst>
              <a:ext uri="{FF2B5EF4-FFF2-40B4-BE49-F238E27FC236}">
                <a16:creationId xmlns:a16="http://schemas.microsoft.com/office/drawing/2014/main" id="{18CF2CC2-85FB-4B2B-8B07-77DEF412E20B}"/>
              </a:ext>
            </a:extLst>
          </p:cNvPr>
          <p:cNvSpPr>
            <a:spLocks noGrp="1"/>
          </p:cNvSpPr>
          <p:nvPr>
            <p:ph sz="half" idx="1"/>
          </p:nvPr>
        </p:nvSpPr>
        <p:spPr>
          <a:xfrm>
            <a:off x="1202561" y="1861441"/>
            <a:ext cx="9786878" cy="4560523"/>
          </a:xfrm>
        </p:spPr>
        <p:txBody>
          <a:bodyPr vert="horz" lIns="91440" tIns="45720" rIns="91440" bIns="45720" rtlCol="0" anchor="t">
            <a:normAutofit/>
          </a:bodyPr>
          <a:lstStyle/>
          <a:p>
            <a:pPr marL="0" indent="0" algn="ctr">
              <a:buNone/>
            </a:pPr>
            <a:r>
              <a:rPr lang="en-US" sz="2800" dirty="0">
                <a:hlinkClick r:id="rId3"/>
              </a:rPr>
              <a:t>Safe Kids (Poison Prevention)</a:t>
            </a:r>
            <a:endParaRPr lang="en-US" sz="2800" dirty="0"/>
          </a:p>
          <a:p>
            <a:pPr marL="0" indent="0" algn="ctr">
              <a:buNone/>
            </a:pPr>
            <a:r>
              <a:rPr lang="en-US" sz="2800" dirty="0">
                <a:hlinkClick r:id="rId4"/>
              </a:rPr>
              <a:t>American Association of Poison Control Centers</a:t>
            </a:r>
            <a:endParaRPr lang="en-US" sz="2800" dirty="0"/>
          </a:p>
          <a:p>
            <a:pPr marL="0" indent="0" algn="ctr">
              <a:buNone/>
            </a:pPr>
            <a:r>
              <a:rPr lang="en-US" sz="2800" dirty="0">
                <a:hlinkClick r:id="rId5"/>
              </a:rPr>
              <a:t>National Capital Poison Center</a:t>
            </a:r>
            <a:endParaRPr lang="en-US" sz="2800" dirty="0"/>
          </a:p>
          <a:p>
            <a:pPr marL="0" indent="0" algn="ctr">
              <a:buNone/>
            </a:pPr>
            <a:r>
              <a:rPr lang="en-US" sz="2800" dirty="0">
                <a:hlinkClick r:id="rId6"/>
              </a:rPr>
              <a:t>Children’s Safety Network</a:t>
            </a:r>
            <a:endParaRPr lang="en-US" sz="2800" dirty="0"/>
          </a:p>
          <a:p>
            <a:pPr marL="0" indent="0" algn="ctr">
              <a:buNone/>
            </a:pPr>
            <a:r>
              <a:rPr lang="en-US" sz="2800" dirty="0">
                <a:hlinkClick r:id="rId7"/>
              </a:rPr>
              <a:t>Health Resources and Services Administration</a:t>
            </a:r>
            <a:endParaRPr lang="en-US" sz="2800" dirty="0"/>
          </a:p>
          <a:p>
            <a:pPr marL="0" indent="0" algn="ctr">
              <a:buNone/>
            </a:pPr>
            <a:r>
              <a:rPr lang="en-US" sz="2800" dirty="0">
                <a:hlinkClick r:id="rId8"/>
              </a:rPr>
              <a:t>California Poison Control</a:t>
            </a:r>
            <a:endParaRPr lang="en-US" sz="2800" dirty="0"/>
          </a:p>
          <a:p>
            <a:pPr marL="0" indent="0" algn="ctr">
              <a:buNone/>
            </a:pPr>
            <a:r>
              <a:rPr lang="en-US" sz="2800" dirty="0">
                <a:hlinkClick r:id="rId9"/>
              </a:rPr>
              <a:t>UC Davis Medical Center (Poison Control System-Sacramento Division)</a:t>
            </a:r>
            <a:endParaRPr lang="en-US" sz="2800" dirty="0"/>
          </a:p>
          <a:p>
            <a:pPr marL="0">
              <a:buFont typeface="Franklin Gothic Book" panose="020B0503020102020204" pitchFamily="34" charset="0"/>
              <a:buNone/>
            </a:pPr>
            <a:endParaRPr lang="en-US" sz="1800" dirty="0"/>
          </a:p>
        </p:txBody>
      </p:sp>
    </p:spTree>
    <p:extLst>
      <p:ext uri="{BB962C8B-B14F-4D97-AF65-F5344CB8AC3E}">
        <p14:creationId xmlns:p14="http://schemas.microsoft.com/office/powerpoint/2010/main" val="286208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ED75C8C-35F3-4C91-AC51-B5C3A1576C0F}"/>
              </a:ext>
            </a:extLst>
          </p:cNvPr>
          <p:cNvSpPr>
            <a:spLocks noGrp="1"/>
          </p:cNvSpPr>
          <p:nvPr>
            <p:ph type="title"/>
          </p:nvPr>
        </p:nvSpPr>
        <p:spPr>
          <a:xfrm>
            <a:off x="1158238" y="565436"/>
            <a:ext cx="9875520" cy="1356360"/>
          </a:xfrm>
        </p:spPr>
        <p:txBody>
          <a:bodyPr>
            <a:noAutofit/>
          </a:bodyPr>
          <a:lstStyle/>
          <a:p>
            <a:pPr algn="ctr"/>
            <a:r>
              <a:rPr lang="en-US" b="1" dirty="0">
                <a:solidFill>
                  <a:srgbClr val="FFFFFF"/>
                </a:solidFill>
              </a:rPr>
              <a:t>Purpose: </a:t>
            </a:r>
            <a:br>
              <a:rPr lang="en-US" b="1" dirty="0">
                <a:solidFill>
                  <a:srgbClr val="FFFFFF"/>
                </a:solidFill>
              </a:rPr>
            </a:br>
            <a:r>
              <a:rPr lang="en-US" sz="3600" i="1" dirty="0">
                <a:solidFill>
                  <a:srgbClr val="FFFFFF"/>
                </a:solidFill>
              </a:rPr>
              <a:t>How to keep your child safe from poisoning</a:t>
            </a:r>
            <a:endParaRPr lang="en-US" dirty="0">
              <a:solidFill>
                <a:srgbClr val="FFFFFF"/>
              </a:solidFill>
            </a:endParaRP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ECD28-1D77-4CD0-A500-A86C4084EB44}"/>
              </a:ext>
            </a:extLst>
          </p:cNvPr>
          <p:cNvSpPr>
            <a:spLocks noGrp="1"/>
          </p:cNvSpPr>
          <p:nvPr>
            <p:ph idx="1"/>
          </p:nvPr>
        </p:nvSpPr>
        <p:spPr>
          <a:xfrm>
            <a:off x="985945" y="2852530"/>
            <a:ext cx="5255829" cy="3683737"/>
          </a:xfrm>
        </p:spPr>
        <p:txBody>
          <a:bodyPr>
            <a:normAutofit fontScale="85000" lnSpcReduction="10000"/>
          </a:bodyPr>
          <a:lstStyle/>
          <a:p>
            <a:pPr marL="45720" indent="0">
              <a:buNone/>
            </a:pPr>
            <a:r>
              <a:rPr lang="en-US" sz="3000" u="sng" dirty="0"/>
              <a:t>We are going to talk about:</a:t>
            </a:r>
          </a:p>
          <a:p>
            <a:pPr marL="457200" indent="-457200">
              <a:lnSpc>
                <a:spcPct val="120000"/>
              </a:lnSpc>
              <a:spcAft>
                <a:spcPts val="200"/>
              </a:spcAft>
              <a:buSzPct val="100000"/>
              <a:buFont typeface="Arial" panose="020B0604020202020204" pitchFamily="34" charset="0"/>
              <a:buChar char="•"/>
            </a:pPr>
            <a:r>
              <a:rPr lang="en-US" sz="2800" dirty="0"/>
              <a:t>Child Poisoning Statistics</a:t>
            </a:r>
          </a:p>
          <a:p>
            <a:pPr marL="457200" indent="-457200">
              <a:lnSpc>
                <a:spcPct val="120000"/>
              </a:lnSpc>
              <a:spcAft>
                <a:spcPts val="200"/>
              </a:spcAft>
              <a:buSzPct val="100000"/>
              <a:buFont typeface="Arial" panose="020B0604020202020204" pitchFamily="34" charset="0"/>
              <a:buChar char="•"/>
            </a:pPr>
            <a:r>
              <a:rPr lang="en-US" sz="2800" dirty="0"/>
              <a:t>Poisons in the Home</a:t>
            </a:r>
          </a:p>
          <a:p>
            <a:pPr marL="457200" indent="-457200">
              <a:lnSpc>
                <a:spcPct val="120000"/>
              </a:lnSpc>
              <a:spcAft>
                <a:spcPts val="200"/>
              </a:spcAft>
              <a:buSzPct val="100000"/>
              <a:buFont typeface="Arial" panose="020B0604020202020204" pitchFamily="34" charset="0"/>
              <a:buChar char="•"/>
            </a:pPr>
            <a:r>
              <a:rPr lang="en-US" sz="2800" dirty="0"/>
              <a:t>Poisons Outside the Home</a:t>
            </a:r>
          </a:p>
          <a:p>
            <a:pPr marL="457200" indent="-457200">
              <a:lnSpc>
                <a:spcPct val="120000"/>
              </a:lnSpc>
              <a:spcAft>
                <a:spcPts val="200"/>
              </a:spcAft>
              <a:buSzPct val="100000"/>
              <a:buFont typeface="Arial" panose="020B0604020202020204" pitchFamily="34" charset="0"/>
              <a:buChar char="•"/>
            </a:pPr>
            <a:r>
              <a:rPr lang="en-US" sz="2800" dirty="0"/>
              <a:t>When  a Child Experiences Poisoning </a:t>
            </a:r>
          </a:p>
          <a:p>
            <a:pPr marL="457200" indent="-457200">
              <a:lnSpc>
                <a:spcPct val="120000"/>
              </a:lnSpc>
              <a:spcAft>
                <a:spcPts val="200"/>
              </a:spcAft>
              <a:buSzPct val="100000"/>
              <a:buFont typeface="Arial" panose="020B0604020202020204" pitchFamily="34" charset="0"/>
              <a:buChar char="•"/>
            </a:pPr>
            <a:r>
              <a:rPr lang="en-US" sz="2800" dirty="0"/>
              <a:t>Summary</a:t>
            </a:r>
          </a:p>
          <a:p>
            <a:pPr marL="45720" indent="0">
              <a:buNone/>
            </a:pPr>
            <a:endParaRPr lang="en-US" dirty="0"/>
          </a:p>
        </p:txBody>
      </p:sp>
      <p:pic>
        <p:nvPicPr>
          <p:cNvPr id="5" name="Picture 4">
            <a:hlinkClick r:id="rId3"/>
            <a:extLst>
              <a:ext uri="{FF2B5EF4-FFF2-40B4-BE49-F238E27FC236}">
                <a16:creationId xmlns:a16="http://schemas.microsoft.com/office/drawing/2014/main" id="{CD9CDCD8-636C-4A53-9145-1A0A396D5AAE}"/>
              </a:ext>
            </a:extLst>
          </p:cNvPr>
          <p:cNvPicPr>
            <a:picLocks noChangeAspect="1"/>
          </p:cNvPicPr>
          <p:nvPr/>
        </p:nvPicPr>
        <p:blipFill>
          <a:blip r:embed="rId4"/>
          <a:stretch>
            <a:fillRect/>
          </a:stretch>
        </p:blipFill>
        <p:spPr>
          <a:xfrm>
            <a:off x="6540756" y="2761320"/>
            <a:ext cx="4822354" cy="3865199"/>
          </a:xfrm>
          <a:prstGeom prst="rect">
            <a:avLst/>
          </a:prstGeom>
        </p:spPr>
      </p:pic>
    </p:spTree>
    <p:extLst>
      <p:ext uri="{BB962C8B-B14F-4D97-AF65-F5344CB8AC3E}">
        <p14:creationId xmlns:p14="http://schemas.microsoft.com/office/powerpoint/2010/main" val="62431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BAE7C3D-413F-4793-B11E-0E79F55C3986}"/>
              </a:ext>
            </a:extLst>
          </p:cNvPr>
          <p:cNvSpPr>
            <a:spLocks noGrp="1"/>
          </p:cNvSpPr>
          <p:nvPr>
            <p:ph type="title"/>
          </p:nvPr>
        </p:nvSpPr>
        <p:spPr>
          <a:xfrm>
            <a:off x="672384" y="253731"/>
            <a:ext cx="10847230" cy="1117600"/>
          </a:xfrm>
        </p:spPr>
        <p:txBody>
          <a:bodyPr>
            <a:noAutofit/>
          </a:bodyPr>
          <a:lstStyle/>
          <a:p>
            <a:r>
              <a:rPr lang="en-US" b="1" dirty="0"/>
              <a:t>Photo Attributions &amp; Additional Information </a:t>
            </a:r>
            <a:endParaRPr lang="en-US" i="1" dirty="0"/>
          </a:p>
        </p:txBody>
      </p:sp>
      <p:sp>
        <p:nvSpPr>
          <p:cNvPr id="10" name="Content Placeholder 2">
            <a:extLst>
              <a:ext uri="{FF2B5EF4-FFF2-40B4-BE49-F238E27FC236}">
                <a16:creationId xmlns:a16="http://schemas.microsoft.com/office/drawing/2014/main" id="{BAFC3AB7-959B-48DA-92CE-243AC2CA64C8}"/>
              </a:ext>
            </a:extLst>
          </p:cNvPr>
          <p:cNvSpPr>
            <a:spLocks noGrp="1"/>
          </p:cNvSpPr>
          <p:nvPr>
            <p:ph idx="1"/>
          </p:nvPr>
        </p:nvSpPr>
        <p:spPr>
          <a:xfrm>
            <a:off x="672384" y="1371331"/>
            <a:ext cx="10847231" cy="4877069"/>
          </a:xfrm>
        </p:spPr>
        <p:txBody>
          <a:bodyPr>
            <a:normAutofit/>
          </a:bodyPr>
          <a:lstStyle/>
          <a:p>
            <a:pPr marL="45720" indent="0">
              <a:lnSpc>
                <a:spcPct val="100000"/>
              </a:lnSpc>
              <a:buNone/>
            </a:pPr>
            <a:r>
              <a:rPr lang="en-US" sz="1400" dirty="0"/>
              <a:t>Image of child holding basket of mushrooms: </a:t>
            </a:r>
            <a:r>
              <a:rPr lang="en-US" sz="1400" dirty="0">
                <a:hlinkClick r:id="rId3"/>
              </a:rPr>
              <a:t>https://calpoison.org/</a:t>
            </a:r>
            <a:endParaRPr lang="en-US" sz="1400" dirty="0"/>
          </a:p>
          <a:p>
            <a:pPr marL="45720" indent="0">
              <a:lnSpc>
                <a:spcPct val="100000"/>
              </a:lnSpc>
              <a:buNone/>
            </a:pPr>
            <a:r>
              <a:rPr lang="en-US" sz="1400" dirty="0"/>
              <a:t>Image of medicine bottle: </a:t>
            </a:r>
            <a:r>
              <a:rPr lang="en-US" sz="1400" dirty="0">
                <a:hlinkClick r:id="rId4"/>
              </a:rPr>
              <a:t>http://clipart-library.com/clipart/944086.htm</a:t>
            </a:r>
            <a:endParaRPr lang="en-US" sz="1400" dirty="0"/>
          </a:p>
          <a:p>
            <a:pPr marL="45720" indent="0">
              <a:lnSpc>
                <a:spcPct val="100000"/>
              </a:lnSpc>
              <a:buNone/>
            </a:pPr>
            <a:r>
              <a:rPr lang="en-US" sz="1400" dirty="0"/>
              <a:t>Up and Away infographic: </a:t>
            </a:r>
            <a:r>
              <a:rPr lang="en-US" sz="1400" dirty="0">
                <a:hlinkClick r:id="rId5"/>
              </a:rPr>
              <a:t>https://safekids.org/infographic/childproofing-steps-six-items-keep-and-away</a:t>
            </a:r>
            <a:endParaRPr lang="en-US" sz="1400" dirty="0"/>
          </a:p>
          <a:p>
            <a:pPr marL="45720" indent="0">
              <a:lnSpc>
                <a:spcPct val="100000"/>
              </a:lnSpc>
              <a:buNone/>
            </a:pPr>
            <a:r>
              <a:rPr lang="en-US" sz="1400" dirty="0"/>
              <a:t>Image of child reaching into sink cabinet:</a:t>
            </a:r>
            <a:r>
              <a:rPr lang="en-US" sz="1400" b="1" dirty="0"/>
              <a:t> </a:t>
            </a:r>
            <a:r>
              <a:rPr lang="en-US" sz="1400" dirty="0">
                <a:hlinkClick r:id="rId6"/>
              </a:rPr>
              <a:t>https://www.nsc.org/home-safety/safety-topics/other-poisons/household-products</a:t>
            </a:r>
            <a:endParaRPr lang="en-US" sz="1400" dirty="0"/>
          </a:p>
          <a:p>
            <a:pPr marL="45720" indent="0">
              <a:lnSpc>
                <a:spcPct val="100000"/>
              </a:lnSpc>
              <a:buNone/>
            </a:pPr>
            <a:r>
              <a:rPr lang="en-US" sz="1400" dirty="0"/>
              <a:t>Keeping Kids Safe Around Liquid Laundry Packets infographic: </a:t>
            </a:r>
            <a:r>
              <a:rPr lang="en-US" sz="1400" dirty="0">
                <a:hlinkClick r:id="rId7"/>
              </a:rPr>
              <a:t>https://safekids.org/infographic/keeping-kids-safe-around-liquid-laundry-packets</a:t>
            </a:r>
            <a:endParaRPr lang="en-US" sz="1400" dirty="0"/>
          </a:p>
          <a:p>
            <a:pPr marL="45720" indent="0">
              <a:lnSpc>
                <a:spcPct val="100000"/>
              </a:lnSpc>
              <a:buNone/>
            </a:pPr>
            <a:r>
              <a:rPr lang="en-US" sz="1400" dirty="0"/>
              <a:t>Image of magnifying glass on food:</a:t>
            </a:r>
            <a:r>
              <a:rPr lang="en-US" sz="1400" dirty="0">
                <a:solidFill>
                  <a:schemeClr val="tx1"/>
                </a:solidFill>
              </a:rPr>
              <a:t> </a:t>
            </a:r>
            <a:r>
              <a:rPr lang="en-US" sz="1400" dirty="0">
                <a:hlinkClick r:id="rId8"/>
              </a:rPr>
              <a:t>https://safetymanagementgroup.com/keeping-food-from-poisoning-your-workplace/ </a:t>
            </a:r>
            <a:endParaRPr lang="en-US" sz="1400" dirty="0"/>
          </a:p>
          <a:p>
            <a:pPr marL="45720" indent="0">
              <a:lnSpc>
                <a:spcPct val="100000"/>
              </a:lnSpc>
              <a:buNone/>
            </a:pPr>
            <a:r>
              <a:rPr lang="en-US" sz="1400" dirty="0"/>
              <a:t>Carbon Monoxide-The Silent Killer infographic: </a:t>
            </a:r>
            <a:r>
              <a:rPr lang="en-US" sz="1400" dirty="0">
                <a:hlinkClick r:id="rId9"/>
              </a:rPr>
              <a:t>https://safety-culture-training.com/Safety-System-News_Blog/carbon-monoxide-safety.aspx </a:t>
            </a:r>
            <a:endParaRPr lang="en-US" sz="1400" dirty="0"/>
          </a:p>
          <a:p>
            <a:pPr marL="45720" indent="0">
              <a:lnSpc>
                <a:spcPct val="100000"/>
              </a:lnSpc>
              <a:buNone/>
            </a:pPr>
            <a:r>
              <a:rPr lang="en-US" sz="1400" dirty="0"/>
              <a:t>Carbon Monoxide (CO) Poisoning infographic: </a:t>
            </a:r>
            <a:r>
              <a:rPr lang="en-US" sz="1400" dirty="0">
                <a:hlinkClick r:id="rId10"/>
              </a:rPr>
              <a:t>https://www.nphic.org/toolkits/carbon-monoxide</a:t>
            </a:r>
            <a:endParaRPr lang="en-US" sz="1400" dirty="0"/>
          </a:p>
          <a:p>
            <a:pPr marL="45720" indent="0">
              <a:lnSpc>
                <a:spcPct val="100000"/>
              </a:lnSpc>
              <a:buNone/>
            </a:pPr>
            <a:r>
              <a:rPr lang="en-US" sz="1400" dirty="0"/>
              <a:t>E-Cigarette, or Vaping, Products infographic:</a:t>
            </a:r>
            <a:r>
              <a:rPr lang="en-US" sz="1400" dirty="0">
                <a:hlinkClick r:id="rId11"/>
              </a:rPr>
              <a:t> https://www.cdc.gov/tobacco/basic_information/e-cigarettes/pdfs/ecigarette-or-vaping-products-visual-dictionary-508.pdf</a:t>
            </a:r>
            <a:endParaRPr lang="en-US" sz="1400" dirty="0"/>
          </a:p>
          <a:p>
            <a:pPr marL="45720" indent="0">
              <a:lnSpc>
                <a:spcPct val="100000"/>
              </a:lnSpc>
              <a:buNone/>
            </a:pPr>
            <a:r>
              <a:rPr lang="en-US" sz="1400" dirty="0"/>
              <a:t>Prevention infographic: </a:t>
            </a:r>
            <a:r>
              <a:rPr lang="en-US" sz="1400" dirty="0">
                <a:hlinkClick r:id="rId12"/>
              </a:rPr>
              <a:t>https://www.ok.gov/health2/documents/FINAL%20ChildNicotineTobaccoControl_FactSheet%2012.7.2016.pdf/</a:t>
            </a:r>
            <a:r>
              <a:rPr lang="en-US" sz="1400" dirty="0"/>
              <a:t> </a:t>
            </a:r>
          </a:p>
          <a:p>
            <a:pPr marL="45720" indent="0">
              <a:lnSpc>
                <a:spcPct val="100000"/>
              </a:lnSpc>
              <a:buNone/>
            </a:pPr>
            <a:r>
              <a:rPr lang="en-US" sz="1400" dirty="0"/>
              <a:t>Images of types of marijuana: </a:t>
            </a:r>
            <a:r>
              <a:rPr lang="en-US" sz="1400" dirty="0">
                <a:hlinkClick r:id="rId11"/>
              </a:rPr>
              <a:t>https://www.cdc.gov/tobacco/basic_information/e-cigarettes/pdfs/ecigarette-or-vaping-products-visual-dictionary-508.pdf</a:t>
            </a:r>
            <a:endParaRPr lang="en-US" sz="1400" dirty="0"/>
          </a:p>
        </p:txBody>
      </p:sp>
    </p:spTree>
    <p:extLst>
      <p:ext uri="{BB962C8B-B14F-4D97-AF65-F5344CB8AC3E}">
        <p14:creationId xmlns:p14="http://schemas.microsoft.com/office/powerpoint/2010/main" val="108431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6C0A-E41B-4D80-AFE1-C45E35F19173}"/>
              </a:ext>
            </a:extLst>
          </p:cNvPr>
          <p:cNvSpPr>
            <a:spLocks noGrp="1"/>
          </p:cNvSpPr>
          <p:nvPr>
            <p:ph type="title"/>
          </p:nvPr>
        </p:nvSpPr>
        <p:spPr>
          <a:xfrm>
            <a:off x="672385" y="253463"/>
            <a:ext cx="10847230" cy="1117600"/>
          </a:xfrm>
        </p:spPr>
        <p:txBody>
          <a:bodyPr>
            <a:noAutofit/>
          </a:bodyPr>
          <a:lstStyle/>
          <a:p>
            <a:r>
              <a:rPr lang="en-US" b="1" dirty="0"/>
              <a:t>Photo Attributions &amp; Additional Information </a:t>
            </a:r>
            <a:endParaRPr lang="en-US" i="1" dirty="0"/>
          </a:p>
        </p:txBody>
      </p:sp>
      <p:sp>
        <p:nvSpPr>
          <p:cNvPr id="3" name="Content Placeholder 2">
            <a:extLst>
              <a:ext uri="{FF2B5EF4-FFF2-40B4-BE49-F238E27FC236}">
                <a16:creationId xmlns:a16="http://schemas.microsoft.com/office/drawing/2014/main" id="{367A1144-A8B0-49EA-B3E6-F12FA79D01D6}"/>
              </a:ext>
            </a:extLst>
          </p:cNvPr>
          <p:cNvSpPr>
            <a:spLocks noGrp="1"/>
          </p:cNvSpPr>
          <p:nvPr>
            <p:ph idx="1"/>
          </p:nvPr>
        </p:nvSpPr>
        <p:spPr>
          <a:xfrm>
            <a:off x="672383" y="1371063"/>
            <a:ext cx="10847231" cy="4915438"/>
          </a:xfrm>
        </p:spPr>
        <p:txBody>
          <a:bodyPr>
            <a:normAutofit/>
          </a:bodyPr>
          <a:lstStyle/>
          <a:p>
            <a:pPr marL="0" indent="0">
              <a:buFont typeface="Arial" panose="020B0604020202020204" pitchFamily="34" charset="0"/>
              <a:buNone/>
            </a:pPr>
            <a:r>
              <a:rPr lang="en-US" sz="1400" dirty="0"/>
              <a:t>Image of marijuana label: </a:t>
            </a:r>
            <a:r>
              <a:rPr lang="en-US" sz="1400" dirty="0">
                <a:hlinkClick r:id="rId3"/>
              </a:rPr>
              <a:t>https://www.healthychildren.org/English/ages-stages/teen/substance-abuse/Pages/Edible-Marijuana-Dangers.aspx</a:t>
            </a:r>
            <a:endParaRPr lang="en-US" sz="1400" dirty="0"/>
          </a:p>
          <a:p>
            <a:pPr marL="0" indent="0">
              <a:buFont typeface="Arial" panose="020B0604020202020204" pitchFamily="34" charset="0"/>
              <a:buNone/>
            </a:pPr>
            <a:r>
              <a:rPr lang="en-US" sz="1400" dirty="0"/>
              <a:t>Image of African Iris: </a:t>
            </a:r>
            <a:r>
              <a:rPr lang="en-US" sz="1400" dirty="0">
                <a:hlinkClick r:id="rId4"/>
              </a:rPr>
              <a:t>https://www.mygardenlife.com/plant-library/6661/dietes/iridioides</a:t>
            </a:r>
            <a:endParaRPr lang="en-US" sz="1400" dirty="0"/>
          </a:p>
          <a:p>
            <a:pPr marL="0" indent="0">
              <a:buFont typeface="Arial" panose="020B0604020202020204" pitchFamily="34" charset="0"/>
              <a:buNone/>
            </a:pPr>
            <a:r>
              <a:rPr lang="en-US" sz="1400" dirty="0"/>
              <a:t>Image of Calla Lily: </a:t>
            </a:r>
            <a:r>
              <a:rPr lang="en-US" sz="1400" dirty="0">
                <a:hlinkClick r:id="rId5"/>
              </a:rPr>
              <a:t>https://www.dovemed.com/healthy-living/first-aid/first-aid-calla-lily-poisoning/</a:t>
            </a:r>
            <a:endParaRPr lang="en-US" sz="1400" dirty="0"/>
          </a:p>
          <a:p>
            <a:pPr marL="0" indent="0">
              <a:buFont typeface="Arial" panose="020B0604020202020204" pitchFamily="34" charset="0"/>
              <a:buNone/>
            </a:pPr>
            <a:r>
              <a:rPr lang="en-US" sz="1400" dirty="0"/>
              <a:t>Image of Poisonous Plant Prevention tip sheet: </a:t>
            </a:r>
            <a:r>
              <a:rPr lang="en-US" sz="1400" dirty="0">
                <a:hlinkClick r:id="rId6"/>
              </a:rPr>
              <a:t>https://www.greenbelly.co/pages/poisonous-plants-identification-guide</a:t>
            </a:r>
            <a:endParaRPr lang="en-US" sz="1400" dirty="0"/>
          </a:p>
          <a:p>
            <a:pPr marL="0" indent="0">
              <a:buFont typeface="Arial" panose="020B0604020202020204" pitchFamily="34" charset="0"/>
              <a:buNone/>
            </a:pPr>
            <a:r>
              <a:rPr lang="en-US" sz="1400" dirty="0"/>
              <a:t>Image of the four seasons: </a:t>
            </a:r>
            <a:r>
              <a:rPr lang="en-US" sz="1400" dirty="0">
                <a:hlinkClick r:id="rId7"/>
              </a:rPr>
              <a:t>https://www.publicdomainpictures.net/pictures/40000/velka/seasonal-banners.jpg</a:t>
            </a:r>
            <a:endParaRPr lang="en-US" sz="1400" dirty="0"/>
          </a:p>
          <a:p>
            <a:pPr marL="0" indent="0">
              <a:buNone/>
            </a:pPr>
            <a:r>
              <a:rPr lang="en-US" sz="1400" dirty="0"/>
              <a:t>Snake Bite 101 flyer: </a:t>
            </a:r>
            <a:r>
              <a:rPr lang="en-US" sz="1400" dirty="0">
                <a:hlinkClick r:id="rId8"/>
              </a:rPr>
              <a:t>https://www.ohsu.edu/oregon-poison-center/seasonal-poisoning-hazards</a:t>
            </a:r>
            <a:endParaRPr lang="en-US" sz="1400" dirty="0"/>
          </a:p>
        </p:txBody>
      </p:sp>
    </p:spTree>
    <p:extLst>
      <p:ext uri="{BB962C8B-B14F-4D97-AF65-F5344CB8AC3E}">
        <p14:creationId xmlns:p14="http://schemas.microsoft.com/office/powerpoint/2010/main" val="318382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Child Poisoning Statistics</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3200" dirty="0"/>
              <a:t>California</a:t>
            </a:r>
          </a:p>
          <a:p>
            <a:r>
              <a:rPr lang="en-US" sz="3200" dirty="0"/>
              <a:t>County</a:t>
            </a:r>
          </a:p>
        </p:txBody>
      </p:sp>
    </p:spTree>
    <p:extLst>
      <p:ext uri="{BB962C8B-B14F-4D97-AF65-F5344CB8AC3E}">
        <p14:creationId xmlns:p14="http://schemas.microsoft.com/office/powerpoint/2010/main" val="372185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CB336E-94B0-4D0A-8B9D-3CD7BB78E5AB}"/>
              </a:ext>
            </a:extLst>
          </p:cNvPr>
          <p:cNvSpPr>
            <a:spLocks noGrp="1"/>
          </p:cNvSpPr>
          <p:nvPr>
            <p:ph type="title"/>
          </p:nvPr>
        </p:nvSpPr>
        <p:spPr>
          <a:xfrm>
            <a:off x="1143000" y="609600"/>
            <a:ext cx="9875520" cy="1356360"/>
          </a:xfrm>
        </p:spPr>
        <p:txBody>
          <a:bodyPr>
            <a:normAutofit/>
          </a:bodyPr>
          <a:lstStyle/>
          <a:p>
            <a:pPr algn="ctr"/>
            <a:r>
              <a:rPr lang="en-US" dirty="0">
                <a:solidFill>
                  <a:srgbClr val="FFFFFF"/>
                </a:solidFill>
              </a:rPr>
              <a:t>Child Poisonings in California</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5">
            <a:extLst>
              <a:ext uri="{FF2B5EF4-FFF2-40B4-BE49-F238E27FC236}">
                <a16:creationId xmlns:a16="http://schemas.microsoft.com/office/drawing/2014/main" id="{73B46316-70B4-4811-AF56-BBD1FB899E1F}"/>
              </a:ext>
            </a:extLst>
          </p:cNvPr>
          <p:cNvSpPr>
            <a:spLocks noGrp="1"/>
          </p:cNvSpPr>
          <p:nvPr>
            <p:ph idx="1"/>
          </p:nvPr>
        </p:nvSpPr>
        <p:spPr>
          <a:xfrm>
            <a:off x="1159666" y="2694206"/>
            <a:ext cx="9872663" cy="3726180"/>
          </a:xfrm>
        </p:spPr>
        <p:txBody>
          <a:bodyPr>
            <a:noAutofit/>
          </a:bodyPr>
          <a:lstStyle/>
          <a:p>
            <a:pPr marL="0" indent="0">
              <a:buNone/>
            </a:pPr>
            <a:r>
              <a:rPr lang="en-US" dirty="0"/>
              <a:t>California (2018)</a:t>
            </a:r>
          </a:p>
          <a:p>
            <a:pPr>
              <a:buFont typeface="Wingdings" panose="05000000000000000000" pitchFamily="2" charset="2"/>
              <a:buChar char="§"/>
            </a:pPr>
            <a:r>
              <a:rPr lang="en-US" dirty="0"/>
              <a:t>Nearly </a:t>
            </a:r>
            <a:r>
              <a:rPr lang="en-US" dirty="0">
                <a:solidFill>
                  <a:srgbClr val="C00000"/>
                </a:solidFill>
              </a:rPr>
              <a:t>215,000 </a:t>
            </a:r>
            <a:r>
              <a:rPr lang="en-US" dirty="0"/>
              <a:t>calls were made to California poison control centers </a:t>
            </a:r>
          </a:p>
          <a:p>
            <a:pPr>
              <a:buFont typeface="Wingdings" panose="05000000000000000000" pitchFamily="2" charset="2"/>
              <a:buChar char="§"/>
            </a:pPr>
            <a:r>
              <a:rPr lang="en-US" dirty="0"/>
              <a:t>More than</a:t>
            </a:r>
            <a:r>
              <a:rPr lang="en-US" dirty="0">
                <a:solidFill>
                  <a:srgbClr val="C00000"/>
                </a:solidFill>
              </a:rPr>
              <a:t> 6,000</a:t>
            </a:r>
            <a:r>
              <a:rPr lang="en-US" dirty="0"/>
              <a:t> exposures to opioids (</a:t>
            </a:r>
            <a:r>
              <a:rPr lang="en-US" dirty="0">
                <a:solidFill>
                  <a:srgbClr val="C00000"/>
                </a:solidFill>
              </a:rPr>
              <a:t>21% </a:t>
            </a:r>
            <a:r>
              <a:rPr lang="en-US" dirty="0"/>
              <a:t>ages 0-19)</a:t>
            </a:r>
          </a:p>
          <a:p>
            <a:pPr>
              <a:buFont typeface="Wingdings" panose="05000000000000000000" pitchFamily="2" charset="2"/>
              <a:buChar char="§"/>
            </a:pPr>
            <a:r>
              <a:rPr lang="en-US" dirty="0"/>
              <a:t>Nearly </a:t>
            </a:r>
            <a:r>
              <a:rPr lang="en-US" dirty="0">
                <a:solidFill>
                  <a:srgbClr val="C00000"/>
                </a:solidFill>
              </a:rPr>
              <a:t>200</a:t>
            </a:r>
            <a:r>
              <a:rPr lang="en-US" dirty="0"/>
              <a:t> exposures to e-cigarettes (</a:t>
            </a:r>
            <a:r>
              <a:rPr lang="en-US" dirty="0">
                <a:solidFill>
                  <a:srgbClr val="C00000"/>
                </a:solidFill>
              </a:rPr>
              <a:t>75% </a:t>
            </a:r>
            <a:r>
              <a:rPr lang="en-US" dirty="0"/>
              <a:t>ages 0-19)</a:t>
            </a:r>
          </a:p>
          <a:p>
            <a:pPr>
              <a:buFont typeface="Wingdings" panose="05000000000000000000" pitchFamily="2" charset="2"/>
              <a:buChar char="§"/>
            </a:pPr>
            <a:r>
              <a:rPr lang="en-US" dirty="0"/>
              <a:t>Common exposures: pain relievers (</a:t>
            </a:r>
            <a:r>
              <a:rPr lang="en-US" dirty="0">
                <a:solidFill>
                  <a:srgbClr val="C00000"/>
                </a:solidFill>
              </a:rPr>
              <a:t>12%</a:t>
            </a:r>
            <a:r>
              <a:rPr lang="en-US" dirty="0"/>
              <a:t>), household cleaning substances (</a:t>
            </a:r>
            <a:r>
              <a:rPr lang="en-US" dirty="0">
                <a:solidFill>
                  <a:srgbClr val="C00000"/>
                </a:solidFill>
              </a:rPr>
              <a:t>8%</a:t>
            </a:r>
            <a:r>
              <a:rPr lang="en-US" dirty="0"/>
              <a:t>), cosmetics (</a:t>
            </a:r>
            <a:r>
              <a:rPr lang="en-US" dirty="0">
                <a:solidFill>
                  <a:srgbClr val="FF0000"/>
                </a:solidFill>
              </a:rPr>
              <a:t>7</a:t>
            </a:r>
            <a:r>
              <a:rPr lang="en-US" dirty="0">
                <a:solidFill>
                  <a:srgbClr val="C00000"/>
                </a:solidFill>
              </a:rPr>
              <a:t>%</a:t>
            </a:r>
            <a:r>
              <a:rPr lang="en-US" dirty="0"/>
              <a:t>)</a:t>
            </a:r>
          </a:p>
          <a:p>
            <a:pPr>
              <a:buFont typeface="Wingdings" panose="05000000000000000000" pitchFamily="2" charset="2"/>
              <a:buChar char="§"/>
            </a:pPr>
            <a:r>
              <a:rPr lang="en-US" dirty="0">
                <a:solidFill>
                  <a:srgbClr val="C00000"/>
                </a:solidFill>
              </a:rPr>
              <a:t>54% </a:t>
            </a:r>
            <a:r>
              <a:rPr lang="en-US" dirty="0"/>
              <a:t>of all California cases were for </a:t>
            </a:r>
            <a:r>
              <a:rPr lang="en-US" dirty="0">
                <a:solidFill>
                  <a:srgbClr val="FF0000"/>
                </a:solidFill>
              </a:rPr>
              <a:t>children ages 0-19</a:t>
            </a:r>
          </a:p>
          <a:p>
            <a:pPr>
              <a:buFont typeface="Wingdings" panose="05000000000000000000" pitchFamily="2" charset="2"/>
              <a:buChar char="§"/>
            </a:pPr>
            <a:r>
              <a:rPr lang="en-US" dirty="0">
                <a:solidFill>
                  <a:srgbClr val="C00000"/>
                </a:solidFill>
              </a:rPr>
              <a:t>97% </a:t>
            </a:r>
            <a:r>
              <a:rPr lang="en-US" dirty="0"/>
              <a:t>of cases occurred at home</a:t>
            </a:r>
          </a:p>
          <a:p>
            <a:pPr>
              <a:buFont typeface="Wingdings" panose="05000000000000000000" pitchFamily="2" charset="2"/>
              <a:buChar char="§"/>
            </a:pPr>
            <a:r>
              <a:rPr lang="en-US" dirty="0">
                <a:solidFill>
                  <a:srgbClr val="C00000"/>
                </a:solidFill>
              </a:rPr>
              <a:t>78% </a:t>
            </a:r>
            <a:r>
              <a:rPr lang="en-US" dirty="0"/>
              <a:t>of cases were unintentional</a:t>
            </a:r>
          </a:p>
        </p:txBody>
      </p:sp>
      <p:sp>
        <p:nvSpPr>
          <p:cNvPr id="5" name="TextBox 4">
            <a:extLst>
              <a:ext uri="{FF2B5EF4-FFF2-40B4-BE49-F238E27FC236}">
                <a16:creationId xmlns:a16="http://schemas.microsoft.com/office/drawing/2014/main" id="{1FE0FE0F-7D54-4175-85A3-2E4BE3149470}"/>
              </a:ext>
            </a:extLst>
          </p:cNvPr>
          <p:cNvSpPr txBox="1"/>
          <p:nvPr/>
        </p:nvSpPr>
        <p:spPr>
          <a:xfrm>
            <a:off x="4705350" y="6519445"/>
            <a:ext cx="9875520" cy="338554"/>
          </a:xfrm>
          <a:prstGeom prst="rect">
            <a:avLst/>
          </a:prstGeom>
          <a:noFill/>
        </p:spPr>
        <p:txBody>
          <a:bodyPr wrap="square" rtlCol="0">
            <a:spAutoFit/>
          </a:bodyPr>
          <a:lstStyle/>
          <a:p>
            <a:pPr algn="ctr"/>
            <a:r>
              <a:rPr lang="en-US" sz="1600" dirty="0"/>
              <a:t>Source: </a:t>
            </a:r>
            <a:r>
              <a:rPr lang="en-US" sz="1600" dirty="0">
                <a:hlinkClick r:id="rId3"/>
              </a:rPr>
              <a:t>https://aapcc.org/national-poison-data-system</a:t>
            </a:r>
            <a:endParaRPr lang="en-US" sz="1600" dirty="0"/>
          </a:p>
        </p:txBody>
      </p:sp>
    </p:spTree>
    <p:extLst>
      <p:ext uri="{BB962C8B-B14F-4D97-AF65-F5344CB8AC3E}">
        <p14:creationId xmlns:p14="http://schemas.microsoft.com/office/powerpoint/2010/main" val="284423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9819-3935-4DBA-B997-9A7C91618A5A}"/>
              </a:ext>
            </a:extLst>
          </p:cNvPr>
          <p:cNvSpPr>
            <a:spLocks noGrp="1"/>
          </p:cNvSpPr>
          <p:nvPr>
            <p:ph type="title"/>
          </p:nvPr>
        </p:nvSpPr>
        <p:spPr/>
        <p:txBody>
          <a:bodyPr/>
          <a:lstStyle/>
          <a:p>
            <a:pPr algn="ctr"/>
            <a:r>
              <a:rPr lang="en-US" dirty="0"/>
              <a:t>Child Poisonings in </a:t>
            </a:r>
            <a:r>
              <a:rPr lang="en-US" i="1" dirty="0"/>
              <a:t>[Your County]</a:t>
            </a:r>
          </a:p>
        </p:txBody>
      </p:sp>
      <p:sp>
        <p:nvSpPr>
          <p:cNvPr id="3" name="Content Placeholder 2">
            <a:extLst>
              <a:ext uri="{FF2B5EF4-FFF2-40B4-BE49-F238E27FC236}">
                <a16:creationId xmlns:a16="http://schemas.microsoft.com/office/drawing/2014/main" id="{6EBE9327-E7EE-49E8-A80D-DEB05E864941}"/>
              </a:ext>
            </a:extLst>
          </p:cNvPr>
          <p:cNvSpPr>
            <a:spLocks noGrp="1"/>
          </p:cNvSpPr>
          <p:nvPr>
            <p:ph idx="1"/>
          </p:nvPr>
        </p:nvSpPr>
        <p:spPr>
          <a:xfrm>
            <a:off x="1143000" y="2057400"/>
            <a:ext cx="9872871" cy="3718932"/>
          </a:xfrm>
        </p:spPr>
        <p:txBody>
          <a:bodyPr/>
          <a:lstStyle/>
          <a:p>
            <a:pPr marL="45720" indent="0">
              <a:buNone/>
            </a:pPr>
            <a:r>
              <a:rPr lang="en-US" sz="2800" i="1" dirty="0"/>
              <a:t>Include any county-specific data here.</a:t>
            </a:r>
          </a:p>
          <a:p>
            <a:pPr>
              <a:buFont typeface="Wingdings" panose="05000000000000000000" pitchFamily="2" charset="2"/>
              <a:buChar char="§"/>
            </a:pPr>
            <a:r>
              <a:rPr lang="en-US" sz="2800" i="1" dirty="0"/>
              <a:t>Check these sources to find data for your county</a:t>
            </a:r>
          </a:p>
          <a:p>
            <a:pPr>
              <a:buFont typeface="Wingdings" panose="05000000000000000000" pitchFamily="2" charset="2"/>
              <a:buChar char="§"/>
            </a:pPr>
            <a:r>
              <a:rPr lang="en-US" dirty="0"/>
              <a:t>Can find various county-level data here:</a:t>
            </a:r>
          </a:p>
          <a:p>
            <a:pPr lvl="1">
              <a:buFont typeface="Wingdings" panose="05000000000000000000" pitchFamily="2" charset="2"/>
              <a:buChar char="§"/>
            </a:pPr>
            <a:r>
              <a:rPr lang="en-US" dirty="0">
                <a:hlinkClick r:id="rId3">
                  <a:extLst>
                    <a:ext uri="{A12FA001-AC4F-418D-AE19-62706E023703}">
                      <ahyp:hlinkClr xmlns:ahyp="http://schemas.microsoft.com/office/drawing/2018/hyperlinkcolor" val="tx"/>
                    </a:ext>
                  </a:extLst>
                </a:hlinkClick>
              </a:rPr>
              <a:t>https://trackingcalifornia.org/main/maps-and-data</a:t>
            </a:r>
            <a:endParaRPr lang="en-US" dirty="0"/>
          </a:p>
          <a:p>
            <a:pPr marL="45720" indent="0">
              <a:buNone/>
            </a:pPr>
            <a:endParaRPr lang="en-US" dirty="0"/>
          </a:p>
        </p:txBody>
      </p:sp>
      <p:sp>
        <p:nvSpPr>
          <p:cNvPr id="11" name="Rectangle 10">
            <a:extLst>
              <a:ext uri="{FF2B5EF4-FFF2-40B4-BE49-F238E27FC236}">
                <a16:creationId xmlns:a16="http://schemas.microsoft.com/office/drawing/2014/main" id="{19455347-B717-4148-AE99-5A8F4982ED72}"/>
              </a:ext>
            </a:extLst>
          </p:cNvPr>
          <p:cNvSpPr/>
          <p:nvPr/>
        </p:nvSpPr>
        <p:spPr>
          <a:xfrm>
            <a:off x="988741" y="5776332"/>
            <a:ext cx="10214518" cy="54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Sources</a:t>
            </a:r>
            <a:r>
              <a:rPr lang="en-US" sz="1600" i="1" dirty="0">
                <a:solidFill>
                  <a:schemeClr val="tx1"/>
                </a:solidFill>
              </a:rPr>
              <a:t>:</a:t>
            </a:r>
          </a:p>
        </p:txBody>
      </p:sp>
    </p:spTree>
    <p:extLst>
      <p:ext uri="{BB962C8B-B14F-4D97-AF65-F5344CB8AC3E}">
        <p14:creationId xmlns:p14="http://schemas.microsoft.com/office/powerpoint/2010/main" val="94631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843697F-C030-482D-BB1C-DB61ABBFC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316F66-3DCC-4344-9396-C5CAFC354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A08CA396-1800-42B7-87F6-FCB40A1B79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4B75F1-6014-4386-AFBA-2724B45AEAF9}"/>
              </a:ext>
            </a:extLst>
          </p:cNvPr>
          <p:cNvSpPr>
            <a:spLocks noGrp="1"/>
          </p:cNvSpPr>
          <p:nvPr>
            <p:ph type="title"/>
          </p:nvPr>
        </p:nvSpPr>
        <p:spPr>
          <a:xfrm>
            <a:off x="1109980" y="5340361"/>
            <a:ext cx="9966960" cy="1325880"/>
          </a:xfrm>
        </p:spPr>
        <p:txBody>
          <a:bodyPr vert="horz" lIns="91440" tIns="45720" rIns="91440" bIns="45720" rtlCol="0" anchor="b">
            <a:normAutofit/>
          </a:bodyPr>
          <a:lstStyle/>
          <a:p>
            <a:pPr algn="ctr">
              <a:lnSpc>
                <a:spcPct val="85000"/>
              </a:lnSpc>
            </a:pPr>
            <a:r>
              <a:rPr lang="en-US" sz="3200" b="1" cap="all" dirty="0"/>
              <a:t>Introduction to the California Poison Control System</a:t>
            </a:r>
            <a:br>
              <a:rPr lang="en-US" sz="3100" b="1" cap="all" dirty="0"/>
            </a:br>
            <a:r>
              <a:rPr lang="en-US" sz="2000" b="1" u="sng" cap="all" dirty="0">
                <a:hlinkClick r:id="rId4">
                  <a:extLst>
                    <a:ext uri="{A12FA001-AC4F-418D-AE19-62706E023703}">
                      <ahyp:hlinkClr xmlns:ahyp="http://schemas.microsoft.com/office/drawing/2018/hyperlinkcolor" val="tx"/>
                    </a:ext>
                  </a:extLst>
                </a:hlinkClick>
              </a:rPr>
              <a:t>https://youtu.be/ZTUwH26ryac</a:t>
            </a:r>
            <a:endParaRPr lang="en-US" sz="2000" b="1" cap="all" dirty="0"/>
          </a:p>
        </p:txBody>
      </p:sp>
      <p:pic>
        <p:nvPicPr>
          <p:cNvPr id="4" name="Online Media 3" title="Introduction to California Poison Control System">
            <a:hlinkClick r:id="" action="ppaction://media"/>
            <a:extLst>
              <a:ext uri="{FF2B5EF4-FFF2-40B4-BE49-F238E27FC236}">
                <a16:creationId xmlns:a16="http://schemas.microsoft.com/office/drawing/2014/main" id="{F81D36DD-980A-4487-B332-900332FCF2FB}"/>
              </a:ext>
            </a:extLst>
          </p:cNvPr>
          <p:cNvPicPr>
            <a:picLocks noGrp="1" noRot="1" noChangeAspect="1"/>
          </p:cNvPicPr>
          <p:nvPr>
            <p:ph idx="1"/>
            <a:videoFile r:link="rId1"/>
          </p:nvPr>
        </p:nvPicPr>
        <p:blipFill>
          <a:blip r:embed="rId5"/>
          <a:stretch>
            <a:fillRect/>
          </a:stretch>
        </p:blipFill>
        <p:spPr>
          <a:xfrm>
            <a:off x="2655785" y="866984"/>
            <a:ext cx="7552476" cy="4248268"/>
          </a:xfrm>
          <a:prstGeom prst="rect">
            <a:avLst/>
          </a:prstGeom>
        </p:spPr>
      </p:pic>
    </p:spTree>
    <p:extLst>
      <p:ext uri="{BB962C8B-B14F-4D97-AF65-F5344CB8AC3E}">
        <p14:creationId xmlns:p14="http://schemas.microsoft.com/office/powerpoint/2010/main" val="42511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F34D5D1-C14B-49C5-B053-3F278DD1FB9F}"/>
              </a:ext>
            </a:extLst>
          </p:cNvPr>
          <p:cNvSpPr>
            <a:spLocks noGrp="1"/>
          </p:cNvSpPr>
          <p:nvPr>
            <p:ph type="title"/>
          </p:nvPr>
        </p:nvSpPr>
        <p:spPr>
          <a:xfrm>
            <a:off x="441009" y="873457"/>
            <a:ext cx="3273042" cy="5222543"/>
          </a:xfrm>
        </p:spPr>
        <p:txBody>
          <a:bodyPr>
            <a:normAutofit/>
          </a:bodyPr>
          <a:lstStyle/>
          <a:p>
            <a:pPr algn="ctr"/>
            <a:r>
              <a:rPr lang="en-US" sz="5400" b="1" dirty="0">
                <a:solidFill>
                  <a:srgbClr val="FFFFFF"/>
                </a:solidFill>
              </a:rPr>
              <a:t>Poisons</a:t>
            </a:r>
            <a:br>
              <a:rPr lang="en-US" sz="5400" b="1" dirty="0">
                <a:solidFill>
                  <a:srgbClr val="FFFFFF"/>
                </a:solidFill>
              </a:rPr>
            </a:br>
            <a:r>
              <a:rPr lang="en-US" sz="5400" b="1" dirty="0">
                <a:solidFill>
                  <a:srgbClr val="FFFFFF"/>
                </a:solidFill>
              </a:rPr>
              <a:t>in </a:t>
            </a:r>
            <a:br>
              <a:rPr lang="en-US" sz="5400" b="1" dirty="0">
                <a:solidFill>
                  <a:srgbClr val="FFFFFF"/>
                </a:solidFill>
              </a:rPr>
            </a:br>
            <a:r>
              <a:rPr lang="en-US" sz="5400" b="1" dirty="0">
                <a:solidFill>
                  <a:srgbClr val="FFFFFF"/>
                </a:solidFill>
              </a:rPr>
              <a:t>the </a:t>
            </a:r>
            <a:br>
              <a:rPr lang="en-US" sz="5400" b="1" dirty="0">
                <a:solidFill>
                  <a:srgbClr val="FFFFFF"/>
                </a:solidFill>
              </a:rPr>
            </a:br>
            <a:r>
              <a:rPr lang="en-US" sz="5400" b="1" dirty="0">
                <a:solidFill>
                  <a:srgbClr val="FFFFFF"/>
                </a:solidFill>
              </a:rPr>
              <a:t>Home</a:t>
            </a:r>
            <a:endParaRPr lang="en-US" sz="2800" b="1" dirty="0">
              <a:solidFill>
                <a:srgbClr val="FFFFFF"/>
              </a:solidFill>
            </a:endParaRPr>
          </a:p>
        </p:txBody>
      </p:sp>
      <p:sp>
        <p:nvSpPr>
          <p:cNvPr id="3" name="Content Placeholder 2">
            <a:extLst>
              <a:ext uri="{FF2B5EF4-FFF2-40B4-BE49-F238E27FC236}">
                <a16:creationId xmlns:a16="http://schemas.microsoft.com/office/drawing/2014/main" id="{28767CEB-7DE6-4B12-A573-16FA0084FFE9}"/>
              </a:ext>
            </a:extLst>
          </p:cNvPr>
          <p:cNvSpPr>
            <a:spLocks noGrp="1"/>
          </p:cNvSpPr>
          <p:nvPr>
            <p:ph idx="1"/>
          </p:nvPr>
        </p:nvSpPr>
        <p:spPr>
          <a:xfrm>
            <a:off x="4995081" y="873457"/>
            <a:ext cx="6020790" cy="5222543"/>
          </a:xfrm>
        </p:spPr>
        <p:txBody>
          <a:bodyPr anchor="ctr">
            <a:normAutofit/>
          </a:bodyPr>
          <a:lstStyle/>
          <a:p>
            <a:r>
              <a:rPr lang="en-US" sz="3200" dirty="0"/>
              <a:t>Medications</a:t>
            </a:r>
          </a:p>
          <a:p>
            <a:r>
              <a:rPr lang="en-US" sz="3200" dirty="0"/>
              <a:t>Household products</a:t>
            </a:r>
          </a:p>
          <a:p>
            <a:r>
              <a:rPr lang="en-US" sz="3200" dirty="0"/>
              <a:t>Food poisoning</a:t>
            </a:r>
          </a:p>
          <a:p>
            <a:r>
              <a:rPr lang="en-US" sz="3200" dirty="0"/>
              <a:t>Carbon monoxide</a:t>
            </a:r>
          </a:p>
          <a:p>
            <a:r>
              <a:rPr lang="en-US" sz="3200" dirty="0"/>
              <a:t>E-cigarettes and liquid nicotine</a:t>
            </a:r>
          </a:p>
          <a:p>
            <a:r>
              <a:rPr lang="en-US" sz="3200" dirty="0"/>
              <a:t>Marijuana</a:t>
            </a:r>
          </a:p>
        </p:txBody>
      </p:sp>
    </p:spTree>
    <p:extLst>
      <p:ext uri="{BB962C8B-B14F-4D97-AF65-F5344CB8AC3E}">
        <p14:creationId xmlns:p14="http://schemas.microsoft.com/office/powerpoint/2010/main" val="132084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9B1AF8-A94D-4E21-A2A0-7F161E1E8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E10CB9E-4C45-46DB-835A-2C29CE29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2C1AF0B9-E97D-4D5D-BA2D-1C0BDE3A5E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3A38345-8950-4109-9833-AB0FED2F4DE8}"/>
              </a:ext>
            </a:extLst>
          </p:cNvPr>
          <p:cNvSpPr>
            <a:spLocks noGrp="1"/>
          </p:cNvSpPr>
          <p:nvPr>
            <p:ph type="title"/>
          </p:nvPr>
        </p:nvSpPr>
        <p:spPr>
          <a:xfrm>
            <a:off x="824815" y="436516"/>
            <a:ext cx="8229593" cy="890280"/>
          </a:xfrm>
        </p:spPr>
        <p:txBody>
          <a:bodyPr vert="horz" lIns="91440" tIns="45720" rIns="91440" bIns="45720" rtlCol="0" anchor="ctr">
            <a:noAutofit/>
          </a:bodyPr>
          <a:lstStyle/>
          <a:p>
            <a:pPr>
              <a:lnSpc>
                <a:spcPct val="85000"/>
              </a:lnSpc>
            </a:pPr>
            <a:r>
              <a:rPr lang="en-US" b="1" dirty="0">
                <a:solidFill>
                  <a:srgbClr val="FFFFFF"/>
                </a:solidFill>
              </a:rPr>
              <a:t>Poisons in the Home: </a:t>
            </a:r>
            <a:r>
              <a:rPr lang="en-US" i="1" dirty="0">
                <a:solidFill>
                  <a:srgbClr val="FFFFFF"/>
                </a:solidFill>
              </a:rPr>
              <a:t>Medications</a:t>
            </a:r>
            <a:endParaRPr lang="en-US" i="1" cap="all" dirty="0">
              <a:solidFill>
                <a:schemeClr val="tx1"/>
              </a:solidFill>
            </a:endParaRPr>
          </a:p>
        </p:txBody>
      </p:sp>
      <p:cxnSp>
        <p:nvCxnSpPr>
          <p:cNvPr id="18" name="Straight Connector 17">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ontent Placeholder 4">
            <a:extLst>
              <a:ext uri="{FF2B5EF4-FFF2-40B4-BE49-F238E27FC236}">
                <a16:creationId xmlns:a16="http://schemas.microsoft.com/office/drawing/2014/main" id="{3D37CD95-64F5-4DAE-9A14-99E6E27B069A}"/>
              </a:ext>
            </a:extLst>
          </p:cNvPr>
          <p:cNvSpPr txBox="1">
            <a:spLocks/>
          </p:cNvSpPr>
          <p:nvPr/>
        </p:nvSpPr>
        <p:spPr>
          <a:xfrm>
            <a:off x="864286" y="2704243"/>
            <a:ext cx="6264930" cy="3066664"/>
          </a:xfrm>
          <a:prstGeom prst="rect">
            <a:avLst/>
          </a:prstGeom>
        </p:spPr>
        <p:txBody>
          <a:bodyPr>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None/>
            </a:pPr>
            <a:r>
              <a:rPr lang="en-US" sz="2400" b="1" dirty="0">
                <a:solidFill>
                  <a:schemeClr val="tx1"/>
                </a:solidFill>
              </a:rPr>
              <a:t>How Medication Poisonings Happen:</a:t>
            </a:r>
          </a:p>
          <a:p>
            <a:pPr marL="0" indent="0">
              <a:buNone/>
            </a:pPr>
            <a:r>
              <a:rPr lang="en-US" sz="2400" dirty="0">
                <a:solidFill>
                  <a:schemeClr val="tx1"/>
                </a:solidFill>
              </a:rPr>
              <a:t>Medication poisonings happen when children swallow medications accidentally or when children are given too much of a medication.</a:t>
            </a:r>
          </a:p>
          <a:p>
            <a:pPr marL="0" indent="0">
              <a:buNone/>
            </a:pPr>
            <a:r>
              <a:rPr lang="en-US" sz="2400" dirty="0">
                <a:solidFill>
                  <a:schemeClr val="tx1"/>
                </a:solidFill>
              </a:rPr>
              <a:t>Nine out of every 10 poisonings, for children ages 12 and younger, involve medication errors or unsupervised children taking medicine on their own.</a:t>
            </a:r>
          </a:p>
        </p:txBody>
      </p:sp>
      <p:sp>
        <p:nvSpPr>
          <p:cNvPr id="7" name="TextBox 6">
            <a:extLst>
              <a:ext uri="{FF2B5EF4-FFF2-40B4-BE49-F238E27FC236}">
                <a16:creationId xmlns:a16="http://schemas.microsoft.com/office/drawing/2014/main" id="{C5DA5223-DDDD-431A-BE5D-CA8317649BE2}"/>
              </a:ext>
            </a:extLst>
          </p:cNvPr>
          <p:cNvSpPr txBox="1"/>
          <p:nvPr/>
        </p:nvSpPr>
        <p:spPr>
          <a:xfrm>
            <a:off x="824815" y="1416985"/>
            <a:ext cx="6264917" cy="1477328"/>
          </a:xfrm>
          <a:prstGeom prst="rect">
            <a:avLst/>
          </a:prstGeom>
          <a:noFill/>
        </p:spPr>
        <p:txBody>
          <a:bodyPr wrap="square" rtlCol="0">
            <a:spAutoFit/>
          </a:bodyPr>
          <a:lstStyle/>
          <a:p>
            <a:r>
              <a:rPr lang="en-US" sz="2400" b="1" dirty="0"/>
              <a:t>Examples: </a:t>
            </a:r>
            <a:r>
              <a:rPr lang="en-US" sz="2400" dirty="0"/>
              <a:t>Over-the-counter medications (Robitussin, Tylenol, etc.), prescription medications, vitamins</a:t>
            </a:r>
          </a:p>
          <a:p>
            <a:endParaRPr lang="en-US" dirty="0"/>
          </a:p>
        </p:txBody>
      </p:sp>
      <p:graphicFrame>
        <p:nvGraphicFramePr>
          <p:cNvPr id="36" name="Table 35">
            <a:extLst>
              <a:ext uri="{FF2B5EF4-FFF2-40B4-BE49-F238E27FC236}">
                <a16:creationId xmlns:a16="http://schemas.microsoft.com/office/drawing/2014/main" id="{2563310C-D407-4A31-94FF-C5059A4B264C}"/>
              </a:ext>
            </a:extLst>
          </p:cNvPr>
          <p:cNvGraphicFramePr>
            <a:graphicFrameLocks noGrp="1"/>
          </p:cNvGraphicFramePr>
          <p:nvPr>
            <p:extLst>
              <p:ext uri="{D42A27DB-BD31-4B8C-83A1-F6EECF244321}">
                <p14:modId xmlns:p14="http://schemas.microsoft.com/office/powerpoint/2010/main" val="1928597936"/>
              </p:ext>
            </p:extLst>
          </p:nvPr>
        </p:nvGraphicFramePr>
        <p:xfrm>
          <a:off x="1733211" y="5613561"/>
          <a:ext cx="4448124" cy="885376"/>
        </p:xfrm>
        <a:graphic>
          <a:graphicData uri="http://schemas.openxmlformats.org/drawingml/2006/table">
            <a:tbl>
              <a:tblPr/>
              <a:tblGrid>
                <a:gridCol w="4448124">
                  <a:extLst>
                    <a:ext uri="{9D8B030D-6E8A-4147-A177-3AD203B41FA5}">
                      <a16:colId xmlns:a16="http://schemas.microsoft.com/office/drawing/2014/main" val="607661385"/>
                    </a:ext>
                  </a:extLst>
                </a:gridCol>
              </a:tblGrid>
              <a:tr h="885376">
                <a:tc>
                  <a:txBody>
                    <a:bodyPr/>
                    <a:lstStyle>
                      <a:lvl1pPr marL="0" algn="l" defTabSz="914400" rtl="0" eaLnBrk="1" latinLnBrk="0" hangingPunct="1">
                        <a:defRPr sz="1800" kern="1200">
                          <a:solidFill>
                            <a:schemeClr val="tx1"/>
                          </a:solidFill>
                          <a:latin typeface="Corbel" panose="020B0503020204020204"/>
                        </a:defRPr>
                      </a:lvl1pPr>
                      <a:lvl2pPr marL="457200" algn="l" defTabSz="914400" rtl="0" eaLnBrk="1" latinLnBrk="0" hangingPunct="1">
                        <a:defRPr sz="1800" kern="1200">
                          <a:solidFill>
                            <a:schemeClr val="tx1"/>
                          </a:solidFill>
                          <a:latin typeface="Corbel" panose="020B0503020204020204"/>
                        </a:defRPr>
                      </a:lvl2pPr>
                      <a:lvl3pPr marL="914400" algn="l" defTabSz="914400" rtl="0" eaLnBrk="1" latinLnBrk="0" hangingPunct="1">
                        <a:defRPr sz="1800" kern="1200">
                          <a:solidFill>
                            <a:schemeClr val="tx1"/>
                          </a:solidFill>
                          <a:latin typeface="Corbel" panose="020B0503020204020204"/>
                        </a:defRPr>
                      </a:lvl3pPr>
                      <a:lvl4pPr marL="1371600" algn="l" defTabSz="914400" rtl="0" eaLnBrk="1" latinLnBrk="0" hangingPunct="1">
                        <a:defRPr sz="1800" kern="1200">
                          <a:solidFill>
                            <a:schemeClr val="tx1"/>
                          </a:solidFill>
                          <a:latin typeface="Corbel" panose="020B0503020204020204"/>
                        </a:defRPr>
                      </a:lvl4pPr>
                      <a:lvl5pPr marL="1828800" algn="l" defTabSz="914400" rtl="0" eaLnBrk="1" latinLnBrk="0" hangingPunct="1">
                        <a:defRPr sz="1800" kern="1200">
                          <a:solidFill>
                            <a:schemeClr val="tx1"/>
                          </a:solidFill>
                          <a:latin typeface="Corbel" panose="020B0503020204020204"/>
                        </a:defRPr>
                      </a:lvl5pPr>
                      <a:lvl6pPr marL="2286000" algn="l" defTabSz="914400" rtl="0" eaLnBrk="1" latinLnBrk="0" hangingPunct="1">
                        <a:defRPr sz="1800" kern="1200">
                          <a:solidFill>
                            <a:schemeClr val="tx1"/>
                          </a:solidFill>
                          <a:latin typeface="Corbel" panose="020B0503020204020204"/>
                        </a:defRPr>
                      </a:lvl6pPr>
                      <a:lvl7pPr marL="2743200" algn="l" defTabSz="914400" rtl="0" eaLnBrk="1" latinLnBrk="0" hangingPunct="1">
                        <a:defRPr sz="1800" kern="1200">
                          <a:solidFill>
                            <a:schemeClr val="tx1"/>
                          </a:solidFill>
                          <a:latin typeface="Corbel" panose="020B0503020204020204"/>
                        </a:defRPr>
                      </a:lvl7pPr>
                      <a:lvl8pPr marL="3200400" algn="l" defTabSz="914400" rtl="0" eaLnBrk="1" latinLnBrk="0" hangingPunct="1">
                        <a:defRPr sz="1800" kern="1200">
                          <a:solidFill>
                            <a:schemeClr val="tx1"/>
                          </a:solidFill>
                          <a:latin typeface="Corbel" panose="020B0503020204020204"/>
                        </a:defRPr>
                      </a:lvl8pPr>
                      <a:lvl9pPr marL="3657600" algn="l" defTabSz="914400" rtl="0" eaLnBrk="1" latinLnBrk="0" hangingPunct="1">
                        <a:defRPr sz="1800" kern="1200">
                          <a:solidFill>
                            <a:schemeClr val="tx1"/>
                          </a:solidFill>
                          <a:latin typeface="Corbel" panose="020B0503020204020204"/>
                        </a:defRPr>
                      </a:lvl9pPr>
                    </a:lstStyle>
                    <a:p>
                      <a:r>
                        <a:rPr lang="en-US" sz="1200" dirty="0">
                          <a:solidFill>
                            <a:schemeClr val="tx1"/>
                          </a:solidFill>
                        </a:rPr>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https://www.preventchildinjury.org/toolkits/medicationsafety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https://www.aafp.org/afp/2010/0201/p316.html</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5"/>
                        </a:rPr>
                        <a:t>https://ittrdetox.com/2019/07/25/symptoms-of-drug-toxicity/</a:t>
                      </a:r>
                      <a:endParaRPr lang="en-US" sz="1200" dirty="0"/>
                    </a:p>
                  </a:txBody>
                  <a:tcPr>
                    <a:lnL w="12700" cmpd="sng">
                      <a:solidFill>
                        <a:sysClr val="window" lastClr="FFFFFF"/>
                      </a:solidFill>
                      <a:prstDash val="solid"/>
                    </a:lnL>
                    <a:lnR w="12700" cmpd="sng">
                      <a:solidFill>
                        <a:sysClr val="window" lastClr="FFFFFF"/>
                      </a:solidFill>
                      <a:prstDash val="solid"/>
                    </a:lnR>
                    <a:lnT w="12700" cmpd="sng">
                      <a:solidFill>
                        <a:sysClr val="window" lastClr="FFFFFF"/>
                      </a:solidFill>
                      <a:prstDash val="solid"/>
                    </a:lnT>
                    <a:lnB w="12700" cmpd="sng">
                      <a:solidFill>
                        <a:sysClr val="window" lastClr="FFFFFF"/>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551283996"/>
                  </a:ext>
                </a:extLst>
              </a:tr>
            </a:tbl>
          </a:graphicData>
        </a:graphic>
      </p:graphicFrame>
      <p:pic>
        <p:nvPicPr>
          <p:cNvPr id="1028" name="Picture 4" descr="Blank Pill Bottle Clip Art at Clker ">
            <a:hlinkClick r:id="rId6"/>
            <a:extLst>
              <a:ext uri="{FF2B5EF4-FFF2-40B4-BE49-F238E27FC236}">
                <a16:creationId xmlns:a16="http://schemas.microsoft.com/office/drawing/2014/main" id="{47A48B21-C45E-4302-ADB7-7CB2B190A1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2755" y="1434627"/>
            <a:ext cx="2198306" cy="3983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1866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6507</Words>
  <Application>Microsoft Office PowerPoint</Application>
  <PresentationFormat>Widescreen</PresentationFormat>
  <Paragraphs>653</Paragraphs>
  <Slides>31</Slides>
  <Notes>29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Franklin Gothic Book</vt:lpstr>
      <vt:lpstr>Wingdings</vt:lpstr>
      <vt:lpstr>Basis</vt:lpstr>
      <vt:lpstr>Safe Beginnings </vt:lpstr>
      <vt:lpstr>Safe Beginnings is brought to you by:</vt:lpstr>
      <vt:lpstr>Purpose:  How to keep your child safe from poisoning</vt:lpstr>
      <vt:lpstr>Child Poisoning Statistics</vt:lpstr>
      <vt:lpstr>Child Poisonings in California</vt:lpstr>
      <vt:lpstr>Child Poisonings in [Your County]</vt:lpstr>
      <vt:lpstr>Introduction to the California Poison Control System https://youtu.be/ZTUwH26ryac</vt:lpstr>
      <vt:lpstr>Poisons in  the  Home</vt:lpstr>
      <vt:lpstr>Poisons in the Home: Medications</vt:lpstr>
      <vt:lpstr>Medications: Prevention</vt:lpstr>
      <vt:lpstr>PowerPoint Presentation</vt:lpstr>
      <vt:lpstr>Household Products: Prevention </vt:lpstr>
      <vt:lpstr>PowerPoint Presentation</vt:lpstr>
      <vt:lpstr>Food Poisoning: Prevention</vt:lpstr>
      <vt:lpstr>Poisons in the Home:  Carbon Monoxide</vt:lpstr>
      <vt:lpstr>Carbon Monoxide Poisoning: Prevention</vt:lpstr>
      <vt:lpstr>PowerPoint Presentation</vt:lpstr>
      <vt:lpstr>E-Cigarette and Liquid Nicotine: Prevention</vt:lpstr>
      <vt:lpstr>PowerPoint Presentation</vt:lpstr>
      <vt:lpstr>Carbon Monoxide Poisoning: Prevention</vt:lpstr>
      <vt:lpstr>Poisons Outside the Home</vt:lpstr>
      <vt:lpstr>Poisons Outside the Home: Plants</vt:lpstr>
      <vt:lpstr>Poisonous Plants: Prevention</vt:lpstr>
      <vt:lpstr>Poisons Outside the Home: Seasonal Hazards</vt:lpstr>
      <vt:lpstr>Seasonal Hazards: Prevention</vt:lpstr>
      <vt:lpstr>What to do if your child is poisoned</vt:lpstr>
      <vt:lpstr>Summary</vt:lpstr>
      <vt:lpstr>Poison Prevention:  Local Resources &amp; Contact Information</vt:lpstr>
      <vt:lpstr>Poison Prevention:  Additional Information</vt:lpstr>
      <vt:lpstr>Photo Attributions &amp; Additional Information </vt:lpstr>
      <vt:lpstr>Photo Attributions &amp; Additional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Beginnings </dc:title>
  <dc:creator>Jennifer Cole</dc:creator>
  <cp:lastModifiedBy>Jennifer Cole</cp:lastModifiedBy>
  <cp:revision>2</cp:revision>
  <dcterms:created xsi:type="dcterms:W3CDTF">2020-11-04T00:12:09Z</dcterms:created>
  <dcterms:modified xsi:type="dcterms:W3CDTF">2020-11-04T00:19:03Z</dcterms:modified>
</cp:coreProperties>
</file>